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66" r:id="rId3"/>
    <p:sldId id="364" r:id="rId4"/>
    <p:sldId id="368" r:id="rId5"/>
    <p:sldId id="360" r:id="rId6"/>
    <p:sldId id="367" r:id="rId7"/>
    <p:sldId id="369" r:id="rId8"/>
    <p:sldId id="361" r:id="rId9"/>
    <p:sldId id="261" r:id="rId10"/>
    <p:sldId id="363" r:id="rId11"/>
    <p:sldId id="359" r:id="rId12"/>
    <p:sldId id="371" r:id="rId13"/>
    <p:sldId id="372" r:id="rId14"/>
    <p:sldId id="257" r:id="rId15"/>
    <p:sldId id="3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0B79AA"/>
    <a:srgbClr val="F8CFAE"/>
    <a:srgbClr val="DB6C12"/>
    <a:srgbClr val="C9ECFB"/>
    <a:srgbClr val="ACE2FA"/>
    <a:srgbClr val="3FBBF3"/>
    <a:srgbClr val="FFFFFF"/>
    <a:srgbClr val="0E9FE0"/>
    <a:srgbClr val="ECE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1BA77-12E3-4A39-85E4-F8B5DD3E1417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F32F1-931F-4784-B38E-34D97C8C0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0EB36-4290-4DD5-A86B-B27D7F770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6AF2A9-9907-4661-9AE2-EF05AC96B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F3808-5AA0-4507-B34B-D875767A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9C43C-12F7-452F-AFEB-0C144F86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1B30E9-0CBB-4909-AA7B-2D523173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0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C426-BC8E-4664-8ACD-B06B15FA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5A5541-E84E-4F73-AFFA-7DF2053B2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F78A8-05AD-487B-89B0-41BAF754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67EFAB-FA0C-4129-98C2-7539A9C3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6348D-DF2D-40BE-AF6E-6C3BB9A7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08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FD6747-EA84-4462-BFF9-C20FC576A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C2E407-2168-43DC-93D4-2F7F9551D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9FBA57-AF97-42B8-8CAE-9AD60B17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03383-7CA8-4C99-8FB0-A19C3EFB2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066E4-24E8-4EA2-9AEB-7258B684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4C55B-4F0E-44BE-AC48-975656AA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8047A-A919-4235-979E-ACB2A9CA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27ADC-5298-4BAC-AA3C-726B1F55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59F92-7519-4873-A08B-AA5F9A2A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37BAC-5760-4B59-B8A9-73A84564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03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4AF1-0761-447F-BF2B-717B2CE1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43FDB-8278-498C-B64E-2C4568802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DA0417-4A40-4F80-9CF8-8259309F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A2F82-7F89-473E-ADB4-EAFFA17B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EA0100-2DF9-4222-AA72-65D68534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8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0D1D3-926D-467B-A1EF-D4BBF7CB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6DB0AA-0260-4CE0-9F0E-AEA8DEBE0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627C7-739D-4AD7-934A-95C3ACCA6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57F390-AECA-4DBF-8BA4-D3416178B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0AD418-AF8B-4C67-B9A7-ECE6D88B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C700BB-C39A-466E-96CC-F8B46116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4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3A5B6-2714-4AFC-ACEB-075EE935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A83D1-6F6F-4BAC-B7A3-7AC0C7CCF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24EB86-6375-4116-9EA9-D2D9EE19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11C577-C941-44F3-B1F6-D0C01A418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341D54-0F8E-4BEA-B275-47B4AEA6DC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27D0E0-8BE1-43E9-9E0B-35C0079D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E21DD1-FF65-478A-B858-173DC779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BA2C54-9C3D-4753-B612-6D82D20F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DAFF8-221F-4E9D-904F-8B3ADFFC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C54182-8415-4E92-9335-4FB9202FD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7B193F-EF47-4343-9F23-23B5DD3D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466905-E3B2-4716-A2C4-A831E190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9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1A91FB-BE71-487A-8FDA-3C580911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C3EE7C-31D0-4CCA-A2B1-B8354B988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3E31F-5996-4EB1-AE11-8F19A3F8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5AF42-5F75-4E5F-98C8-FB7B917F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BECCBE-5275-42FF-BD9D-8E14F25D6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B4F1E7-54E5-455B-AC35-F537F484A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FA179A-4E20-4F65-92B0-8E9F7A35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050071-4F33-4DD3-938C-D8CB6CE0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24825-0D4C-474D-B2FF-D438C353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4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A5C5A-1CA7-4AF0-886B-9149D09D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2328C6-96DA-4545-A5C6-B790694C9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684D3D-6140-43CE-B0C9-41DCFE730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30D7C0-9C79-4124-BFB0-45660B64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ED4266-0944-40F0-BD87-8E56A0EE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82E723-6DE8-4DD1-A51F-A4668FA4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09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C5E44E-C321-438F-8D17-C9E313B5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1937EE-07C0-4352-A1A1-2BB790A8E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3CB9F-5355-4FC8-A3BF-7DB64E0E3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E5DF2-E8FE-4054-AE11-6437E9B9107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62D9A-AC42-4087-B2AD-F89308657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6B5B7-5AC5-40BD-A18D-2C7857D58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777F4-38DF-46AC-A81A-17BD14EEC8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7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jpeg"/><Relationship Id="rId4" Type="http://schemas.openxmlformats.org/officeDocument/2006/relationships/image" Target="../media/image7.png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jpeg"/><Relationship Id="rId4" Type="http://schemas.openxmlformats.org/officeDocument/2006/relationships/image" Target="../media/image7.png"/><Relationship Id="rId9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375A82-E9BC-41E1-91D1-E03F601BE0B7}"/>
              </a:ext>
            </a:extLst>
          </p:cNvPr>
          <p:cNvGrpSpPr/>
          <p:nvPr/>
        </p:nvGrpSpPr>
        <p:grpSpPr>
          <a:xfrm>
            <a:off x="-1524" y="1250576"/>
            <a:ext cx="12193524" cy="5607424"/>
            <a:chOff x="0" y="1250576"/>
            <a:chExt cx="12193524" cy="56074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68E510A-447C-4E60-907F-47FFF4777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50576"/>
              <a:ext cx="9968753" cy="560742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1993B6-359D-4197-9601-16A504F6933C}"/>
                </a:ext>
              </a:extLst>
            </p:cNvPr>
            <p:cNvSpPr/>
            <p:nvPr/>
          </p:nvSpPr>
          <p:spPr>
            <a:xfrm>
              <a:off x="9968753" y="5986272"/>
              <a:ext cx="2224771" cy="871728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9600B-4EC2-46F3-8759-4570BAF22052}"/>
              </a:ext>
            </a:extLst>
          </p:cNvPr>
          <p:cNvGrpSpPr/>
          <p:nvPr/>
        </p:nvGrpSpPr>
        <p:grpSpPr>
          <a:xfrm>
            <a:off x="6867405" y="2042158"/>
            <a:ext cx="4017645" cy="2392435"/>
            <a:chOff x="6867405" y="1534158"/>
            <a:chExt cx="4017645" cy="23924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86439B-C9F8-40CF-BCA3-F9963B5DE611}"/>
                </a:ext>
              </a:extLst>
            </p:cNvPr>
            <p:cNvGrpSpPr/>
            <p:nvPr/>
          </p:nvGrpSpPr>
          <p:grpSpPr>
            <a:xfrm>
              <a:off x="6867405" y="1534158"/>
              <a:ext cx="4017645" cy="2321303"/>
              <a:chOff x="438150" y="-58927"/>
              <a:chExt cx="5657850" cy="114663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496125F-C382-451D-AE9F-7CDDF09EFF84}"/>
                  </a:ext>
                </a:extLst>
              </p:cNvPr>
              <p:cNvSpPr/>
              <p:nvPr/>
            </p:nvSpPr>
            <p:spPr>
              <a:xfrm>
                <a:off x="438150" y="276225"/>
                <a:ext cx="5657850" cy="7715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B79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6224962-B8AD-428E-AB9B-FC00871B6827}"/>
                  </a:ext>
                </a:extLst>
              </p:cNvPr>
              <p:cNvSpPr/>
              <p:nvPr/>
            </p:nvSpPr>
            <p:spPr>
              <a:xfrm>
                <a:off x="685485" y="-58927"/>
                <a:ext cx="5163180" cy="11466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600">
                    <a:solidFill>
                      <a:schemeClr val="accent1">
                        <a:lumMod val="75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UPA</a:t>
                </a:r>
                <a:endParaRPr lang="ko-KR" altLang="en-US" sz="3600">
                  <a:solidFill>
                    <a:schemeClr val="accent1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5AB986-E2DC-4AD1-B063-037D327D0A6C}"/>
                </a:ext>
              </a:extLst>
            </p:cNvPr>
            <p:cNvSpPr/>
            <p:nvPr/>
          </p:nvSpPr>
          <p:spPr>
            <a:xfrm>
              <a:off x="7043038" y="3139440"/>
              <a:ext cx="3666379" cy="787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skerville Old Face" panose="02020602080505020303" pitchFamily="18" charset="0"/>
                  <a:ea typeface="배달의민족 한나체 Pro" panose="020B0600000101010101" pitchFamily="50" charset="-127"/>
                </a:rPr>
                <a:t>Next level</a:t>
              </a:r>
              <a:endParaRPr lang="ko-KR" altLang="en-US" sz="120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43AD9464-D8E2-4854-9C5B-993E3A38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535" y="6057404"/>
            <a:ext cx="1803465" cy="7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04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0D6D6E7-9DC0-4BEE-81DD-C8A30DB6CFA7}"/>
              </a:ext>
            </a:extLst>
          </p:cNvPr>
          <p:cNvGrpSpPr/>
          <p:nvPr/>
        </p:nvGrpSpPr>
        <p:grpSpPr>
          <a:xfrm>
            <a:off x="371475" y="241865"/>
            <a:ext cx="2936501" cy="989653"/>
            <a:chOff x="438150" y="166926"/>
            <a:chExt cx="5657850" cy="98965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A0F3F66-8FB0-47DC-A02C-0CBB6FEB6169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1D744CE-0D47-4AC8-916A-EDAB2152157B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결과물 형식</a:t>
              </a: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775EA57-0B51-44AA-907B-36419F6D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07" y="1476454"/>
            <a:ext cx="8876277" cy="440231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4D18CAA-2F09-4DCE-85BC-65D70321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1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0D6D6E7-9DC0-4BEE-81DD-C8A30DB6CFA7}"/>
              </a:ext>
            </a:extLst>
          </p:cNvPr>
          <p:cNvGrpSpPr/>
          <p:nvPr/>
        </p:nvGrpSpPr>
        <p:grpSpPr>
          <a:xfrm>
            <a:off x="371475" y="241865"/>
            <a:ext cx="2972360" cy="989653"/>
            <a:chOff x="438150" y="166926"/>
            <a:chExt cx="5657850" cy="98965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A0F3F66-8FB0-47DC-A02C-0CBB6FEB6169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1D744CE-0D47-4AC8-916A-EDAB2152157B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2BF514-1703-4C20-808A-894703E4262D}"/>
              </a:ext>
            </a:extLst>
          </p:cNvPr>
          <p:cNvGrpSpPr/>
          <p:nvPr/>
        </p:nvGrpSpPr>
        <p:grpSpPr>
          <a:xfrm>
            <a:off x="1857655" y="2659046"/>
            <a:ext cx="9043859" cy="2813355"/>
            <a:chOff x="943421" y="1410420"/>
            <a:chExt cx="9043859" cy="2813355"/>
          </a:xfrm>
        </p:grpSpPr>
        <p:pic>
          <p:nvPicPr>
            <p:cNvPr id="8196" name="Picture 4" descr="Accuracy Vector Art, Icons, and Graphics for Free Download">
              <a:extLst>
                <a:ext uri="{FF2B5EF4-FFF2-40B4-BE49-F238E27FC236}">
                  <a16:creationId xmlns:a16="http://schemas.microsoft.com/office/drawing/2014/main" id="{93DE4CFA-881C-4C44-85C6-3EBA085371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0" t="8133" r="7866" b="7599"/>
            <a:stretch/>
          </p:blipFill>
          <p:spPr bwMode="auto">
            <a:xfrm>
              <a:off x="973901" y="1410420"/>
              <a:ext cx="967062" cy="101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8905CD-06F5-47C9-BCB2-28329BA86F82}"/>
                </a:ext>
              </a:extLst>
            </p:cNvPr>
            <p:cNvSpPr txBox="1"/>
            <p:nvPr/>
          </p:nvSpPr>
          <p:spPr>
            <a:xfrm>
              <a:off x="1100893" y="2399640"/>
              <a:ext cx="748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정확성</a:t>
              </a:r>
              <a:endPara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8198" name="Picture 6" descr="Performance efficiency icon Royalty Free Vector Image">
              <a:extLst>
                <a:ext uri="{FF2B5EF4-FFF2-40B4-BE49-F238E27FC236}">
                  <a16:creationId xmlns:a16="http://schemas.microsoft.com/office/drawing/2014/main" id="{AB5B5A31-0A75-45A0-9F9A-8D9BED13C7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0" t="17957" r="15919" b="26518"/>
            <a:stretch/>
          </p:blipFill>
          <p:spPr bwMode="auto">
            <a:xfrm>
              <a:off x="943421" y="2919049"/>
              <a:ext cx="1074959" cy="97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D07F22-D873-40FD-8CA3-36B031FDB371}"/>
                </a:ext>
              </a:extLst>
            </p:cNvPr>
            <p:cNvSpPr txBox="1"/>
            <p:nvPr/>
          </p:nvSpPr>
          <p:spPr>
            <a:xfrm>
              <a:off x="1113908" y="3885221"/>
              <a:ext cx="748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효율성</a:t>
              </a:r>
              <a:endPara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8200" name="Picture 8" descr="Datatable Royalty Free Vector Image - VectorStock">
              <a:extLst>
                <a:ext uri="{FF2B5EF4-FFF2-40B4-BE49-F238E27FC236}">
                  <a16:creationId xmlns:a16="http://schemas.microsoft.com/office/drawing/2014/main" id="{05FE86A9-FF59-4DA4-9669-5D9199FE18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0" t="15259" r="16400" b="22519"/>
            <a:stretch/>
          </p:blipFill>
          <p:spPr bwMode="auto">
            <a:xfrm>
              <a:off x="5304208" y="1584928"/>
              <a:ext cx="967062" cy="873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F2505F-EE16-4599-8469-36F688B3760A}"/>
                </a:ext>
              </a:extLst>
            </p:cNvPr>
            <p:cNvSpPr txBox="1"/>
            <p:nvPr/>
          </p:nvSpPr>
          <p:spPr>
            <a:xfrm>
              <a:off x="5408733" y="2427779"/>
              <a:ext cx="748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데이터</a:t>
              </a:r>
              <a:endPara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0AFC4D-685B-4A6A-A940-195CE96AD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208" y="2905476"/>
              <a:ext cx="970798" cy="97079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5D19A9-DD5D-44B1-A8C9-337B2F3070A6}"/>
                </a:ext>
              </a:extLst>
            </p:cNvPr>
            <p:cNvSpPr txBox="1"/>
            <p:nvPr/>
          </p:nvSpPr>
          <p:spPr>
            <a:xfrm>
              <a:off x="5421748" y="3819667"/>
              <a:ext cx="748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경제성</a:t>
              </a:r>
              <a:endPara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06806D-2FC8-4D1E-84DD-9B3A5D07F33A}"/>
                </a:ext>
              </a:extLst>
            </p:cNvPr>
            <p:cNvSpPr txBox="1"/>
            <p:nvPr/>
          </p:nvSpPr>
          <p:spPr>
            <a:xfrm>
              <a:off x="2124633" y="1564508"/>
              <a:ext cx="3371925" cy="783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입력 자동화를 통한 오류 예방</a:t>
              </a:r>
              <a:endParaRPr lang="en-US" altLang="ko-KR" sz="16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검수 시스템 정확도 향상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F244F0-57F9-4B80-B947-DEC5FF798E0F}"/>
                </a:ext>
              </a:extLst>
            </p:cNvPr>
            <p:cNvSpPr txBox="1"/>
            <p:nvPr/>
          </p:nvSpPr>
          <p:spPr>
            <a:xfrm>
              <a:off x="2124632" y="3043045"/>
              <a:ext cx="3371925" cy="1157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실시간 작업 상황 공유</a:t>
              </a:r>
              <a:endParaRPr lang="en-US" altLang="ko-KR" sz="16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예측 통해서 업무 효율성 향상</a:t>
              </a:r>
              <a:endParaRPr lang="en-US" altLang="ko-KR" sz="16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관리자 의사결정 보조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C4BCF9-871E-4FAE-AF57-388A5A643B21}"/>
                </a:ext>
              </a:extLst>
            </p:cNvPr>
            <p:cNvSpPr txBox="1"/>
            <p:nvPr/>
          </p:nvSpPr>
          <p:spPr>
            <a:xfrm>
              <a:off x="6432472" y="1564508"/>
              <a:ext cx="3554808" cy="787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수기 작업 전산화</a:t>
              </a:r>
              <a:endParaRPr lang="en-US" altLang="ko-KR" sz="16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축적된 데이터 다른분야 활용 가능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87DD0F-8010-42D0-97A0-3EC6A9F43408}"/>
                </a:ext>
              </a:extLst>
            </p:cNvPr>
            <p:cNvSpPr txBox="1"/>
            <p:nvPr/>
          </p:nvSpPr>
          <p:spPr>
            <a:xfrm>
              <a:off x="6432472" y="3038493"/>
              <a:ext cx="3554808" cy="787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인적</a:t>
              </a:r>
              <a:r>
                <a:rPr lang="en-US" altLang="ko-KR" sz="16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ko-KR" altLang="en-US" sz="16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시간 비용 절감</a:t>
              </a:r>
              <a:endParaRPr lang="en-US" altLang="ko-KR" sz="16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매출증대 기여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B13B5DF7-7857-47CF-8B78-35A5AE266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4A2741-FC4C-4F70-86C8-5B05BD1D30C1}"/>
              </a:ext>
            </a:extLst>
          </p:cNvPr>
          <p:cNvSpPr txBox="1"/>
          <p:nvPr/>
        </p:nvSpPr>
        <p:spPr>
          <a:xfrm>
            <a:off x="3302943" y="1765393"/>
            <a:ext cx="5586113" cy="646331"/>
          </a:xfrm>
          <a:prstGeom prst="rect">
            <a:avLst/>
          </a:prstGeom>
          <a:solidFill>
            <a:srgbClr val="F0F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UPA </a:t>
            </a:r>
            <a:r>
              <a:rPr lang="ko-KR" altLang="en-US" sz="3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물류 경쟁력 상승</a:t>
            </a:r>
            <a:endParaRPr lang="ko-KR" altLang="en-US" sz="3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42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0D6D6E7-9DC0-4BEE-81DD-C8A30DB6CFA7}"/>
              </a:ext>
            </a:extLst>
          </p:cNvPr>
          <p:cNvGrpSpPr/>
          <p:nvPr/>
        </p:nvGrpSpPr>
        <p:grpSpPr>
          <a:xfrm>
            <a:off x="371475" y="241865"/>
            <a:ext cx="2162175" cy="989653"/>
            <a:chOff x="438150" y="166926"/>
            <a:chExt cx="5657850" cy="98965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A0F3F66-8FB0-47DC-A02C-0CBB6FEB6169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1D744CE-0D47-4AC8-916A-EDAB2152157B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장애물</a:t>
              </a: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54D18CAA-2F09-4DCE-85BC-65D70321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822B9-CD09-4EFD-B76C-7EDB9BA77C78}"/>
              </a:ext>
            </a:extLst>
          </p:cNvPr>
          <p:cNvSpPr/>
          <p:nvPr/>
        </p:nvSpPr>
        <p:spPr>
          <a:xfrm>
            <a:off x="2051960" y="1937961"/>
            <a:ext cx="2366141" cy="648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데이터의 부재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6C7299-4CB3-4E42-A4AC-826230ADB6FC}"/>
              </a:ext>
            </a:extLst>
          </p:cNvPr>
          <p:cNvSpPr/>
          <p:nvPr/>
        </p:nvSpPr>
        <p:spPr>
          <a:xfrm>
            <a:off x="2051959" y="3086867"/>
            <a:ext cx="2366141" cy="648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도메인 정보 부재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660AF1-E37C-4578-8D41-9044CBDA6376}"/>
              </a:ext>
            </a:extLst>
          </p:cNvPr>
          <p:cNvSpPr/>
          <p:nvPr/>
        </p:nvSpPr>
        <p:spPr>
          <a:xfrm>
            <a:off x="2051959" y="4269439"/>
            <a:ext cx="2366141" cy="648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시간적 한계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5F5C1-C1B2-4289-889E-335CE61403FA}"/>
              </a:ext>
            </a:extLst>
          </p:cNvPr>
          <p:cNvSpPr txBox="1"/>
          <p:nvPr/>
        </p:nvSpPr>
        <p:spPr>
          <a:xfrm>
            <a:off x="4642906" y="1937961"/>
            <a:ext cx="5701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분석 가능한 데이터가 존재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수집 가능한 데이터도 존재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89E1F3-A427-42AF-8EE9-F7DAA88613F5}"/>
              </a:ext>
            </a:extLst>
          </p:cNvPr>
          <p:cNvSpPr txBox="1"/>
          <p:nvPr/>
        </p:nvSpPr>
        <p:spPr>
          <a:xfrm>
            <a:off x="4642906" y="3088537"/>
            <a:ext cx="5701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UPA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물류 프로세스에 대한 정보 부족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사내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업무 문화 및 현장 경험 부재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FEA20-E5C3-4E2C-A77D-70E57665AFD8}"/>
              </a:ext>
            </a:extLst>
          </p:cNvPr>
          <p:cNvSpPr txBox="1"/>
          <p:nvPr/>
        </p:nvSpPr>
        <p:spPr>
          <a:xfrm>
            <a:off x="4642906" y="4269439"/>
            <a:ext cx="570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목표에 비해 시간 자원이 한정적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70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0D6D6E7-9DC0-4BEE-81DD-C8A30DB6CFA7}"/>
              </a:ext>
            </a:extLst>
          </p:cNvPr>
          <p:cNvGrpSpPr/>
          <p:nvPr/>
        </p:nvGrpSpPr>
        <p:grpSpPr>
          <a:xfrm>
            <a:off x="371475" y="241865"/>
            <a:ext cx="2162175" cy="989653"/>
            <a:chOff x="438150" y="166926"/>
            <a:chExt cx="5657850" cy="98965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A0F3F66-8FB0-47DC-A02C-0CBB6FEB6169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1D744CE-0D47-4AC8-916A-EDAB2152157B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일정</a:t>
              </a: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54D18CAA-2F09-4DCE-85BC-65D70321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B29863-F30A-4697-9D71-67C85BED0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170" y="351164"/>
            <a:ext cx="7011194" cy="59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027D475E-BF56-4708-94BB-87E9C2EBA86A}"/>
              </a:ext>
            </a:extLst>
          </p:cNvPr>
          <p:cNvGrpSpPr/>
          <p:nvPr/>
        </p:nvGrpSpPr>
        <p:grpSpPr>
          <a:xfrm>
            <a:off x="2430874" y="1478915"/>
            <a:ext cx="3607976" cy="2283741"/>
            <a:chOff x="1638466" y="1614324"/>
            <a:chExt cx="4009860" cy="253812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40F4314-1955-4FD3-A65C-A0AC948B1080}"/>
                </a:ext>
              </a:extLst>
            </p:cNvPr>
            <p:cNvGrpSpPr/>
            <p:nvPr/>
          </p:nvGrpSpPr>
          <p:grpSpPr>
            <a:xfrm>
              <a:off x="1638466" y="1614324"/>
              <a:ext cx="4009860" cy="2538121"/>
              <a:chOff x="1638466" y="1614324"/>
              <a:chExt cx="4009860" cy="253812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04EF884-CCCA-46E2-9153-6134B9AC7016}"/>
                  </a:ext>
                </a:extLst>
              </p:cNvPr>
              <p:cNvSpPr/>
              <p:nvPr/>
            </p:nvSpPr>
            <p:spPr>
              <a:xfrm>
                <a:off x="1638466" y="1820988"/>
                <a:ext cx="4009860" cy="2331457"/>
              </a:xfrm>
              <a:prstGeom prst="rect">
                <a:avLst/>
              </a:prstGeom>
              <a:noFill/>
              <a:ln w="19050">
                <a:solidFill>
                  <a:srgbClr val="0B79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5FDE12-8303-496C-A842-2B4744EB139C}"/>
                  </a:ext>
                </a:extLst>
              </p:cNvPr>
              <p:cNvSpPr txBox="1"/>
              <p:nvPr/>
            </p:nvSpPr>
            <p:spPr>
              <a:xfrm>
                <a:off x="2876633" y="1614324"/>
                <a:ext cx="1620000" cy="4104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데이터 분석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B8EF59A-0AD6-432D-B30F-A362F055CF1E}"/>
                </a:ext>
              </a:extLst>
            </p:cNvPr>
            <p:cNvSpPr txBox="1"/>
            <p:nvPr/>
          </p:nvSpPr>
          <p:spPr>
            <a:xfrm>
              <a:off x="1928224" y="3630108"/>
              <a:ext cx="1620000" cy="3762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👑 김차헌</a:t>
              </a:r>
              <a:endParaRPr lang="en-US" altLang="ko-KR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AF06A72-BD91-4D81-820C-55BE93DE3E0B}"/>
                </a:ext>
              </a:extLst>
            </p:cNvPr>
            <p:cNvSpPr txBox="1"/>
            <p:nvPr/>
          </p:nvSpPr>
          <p:spPr>
            <a:xfrm>
              <a:off x="3712148" y="3630108"/>
              <a:ext cx="1620000" cy="3762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문호준</a:t>
              </a:r>
              <a:endParaRPr lang="en-US" altLang="ko-KR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29" name="그림 28" descr="사람, 소년, 젊은이(가) 표시된 사진&#10;&#10;자동 생성된 설명">
              <a:extLst>
                <a:ext uri="{FF2B5EF4-FFF2-40B4-BE49-F238E27FC236}">
                  <a16:creationId xmlns:a16="http://schemas.microsoft.com/office/drawing/2014/main" id="{24AAD55A-2532-4D91-B5D0-9C4AE8244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89" t="14976" r="33932" b="24783"/>
            <a:stretch/>
          </p:blipFill>
          <p:spPr>
            <a:xfrm>
              <a:off x="3715536" y="1957641"/>
              <a:ext cx="1620000" cy="1623627"/>
            </a:xfrm>
            <a:prstGeom prst="ellipse">
              <a:avLst/>
            </a:prstGeom>
          </p:spPr>
        </p:pic>
        <p:pic>
          <p:nvPicPr>
            <p:cNvPr id="25" name="그림 24" descr="사람, 벽, 실내이(가) 표시된 사진&#10;&#10;자동 생성된 설명">
              <a:extLst>
                <a:ext uri="{FF2B5EF4-FFF2-40B4-BE49-F238E27FC236}">
                  <a16:creationId xmlns:a16="http://schemas.microsoft.com/office/drawing/2014/main" id="{E5BBC77E-B6C9-42D9-ACB0-E3387FED2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928225" y="1957641"/>
              <a:ext cx="1620000" cy="1620000"/>
            </a:xfrm>
            <a:prstGeom prst="ellipse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C3F4A7B-454F-4AAD-B6D3-5EECDF1E769D}"/>
              </a:ext>
            </a:extLst>
          </p:cNvPr>
          <p:cNvGrpSpPr/>
          <p:nvPr/>
        </p:nvGrpSpPr>
        <p:grpSpPr>
          <a:xfrm>
            <a:off x="6299567" y="1473929"/>
            <a:ext cx="3607977" cy="2277794"/>
            <a:chOff x="6952148" y="1633404"/>
            <a:chExt cx="4009860" cy="25315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96A9723-5760-4C22-BC2B-5238576FF890}"/>
                </a:ext>
              </a:extLst>
            </p:cNvPr>
            <p:cNvGrpSpPr/>
            <p:nvPr/>
          </p:nvGrpSpPr>
          <p:grpSpPr>
            <a:xfrm>
              <a:off x="6952148" y="1633404"/>
              <a:ext cx="4009860" cy="2531512"/>
              <a:chOff x="1790866" y="1785804"/>
              <a:chExt cx="4009860" cy="2531512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BF29C8D-D7A3-46C3-B03D-2D63304B1FC7}"/>
                  </a:ext>
                </a:extLst>
              </p:cNvPr>
              <p:cNvSpPr/>
              <p:nvPr/>
            </p:nvSpPr>
            <p:spPr>
              <a:xfrm>
                <a:off x="1790866" y="1985859"/>
                <a:ext cx="4009860" cy="2331457"/>
              </a:xfrm>
              <a:prstGeom prst="rect">
                <a:avLst/>
              </a:prstGeom>
              <a:noFill/>
              <a:ln w="19050">
                <a:solidFill>
                  <a:srgbClr val="DB6C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CC4D6E-4329-4340-9611-89CAA2B33B12}"/>
                  </a:ext>
                </a:extLst>
              </p:cNvPr>
              <p:cNvSpPr txBox="1"/>
              <p:nvPr/>
            </p:nvSpPr>
            <p:spPr>
              <a:xfrm>
                <a:off x="3026750" y="1785804"/>
                <a:ext cx="1620002" cy="4104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서비스 개발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AD9BDE-6C4F-4526-8E7C-155153E2ABC5}"/>
                </a:ext>
              </a:extLst>
            </p:cNvPr>
            <p:cNvSpPr txBox="1"/>
            <p:nvPr/>
          </p:nvSpPr>
          <p:spPr>
            <a:xfrm>
              <a:off x="7214108" y="3620940"/>
              <a:ext cx="1620002" cy="3762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김찬우</a:t>
              </a:r>
              <a:endParaRPr lang="en-US" altLang="ko-KR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56F05D-1269-4E05-AB3D-ABD0A0A1ACD3}"/>
                </a:ext>
              </a:extLst>
            </p:cNvPr>
            <p:cNvSpPr txBox="1"/>
            <p:nvPr/>
          </p:nvSpPr>
          <p:spPr>
            <a:xfrm>
              <a:off x="9056455" y="3631579"/>
              <a:ext cx="1620002" cy="3762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신예지</a:t>
              </a:r>
              <a:endParaRPr lang="en-US" altLang="ko-KR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2C9043B-30B2-47CA-A252-C002358FC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31" t="1262" r="21755" b="-1262"/>
            <a:stretch/>
          </p:blipFill>
          <p:spPr>
            <a:xfrm rot="5400000">
              <a:off x="9055230" y="1958867"/>
              <a:ext cx="1620000" cy="1617549"/>
            </a:xfrm>
            <a:prstGeom prst="ellipse">
              <a:avLst/>
            </a:prstGeom>
          </p:spPr>
        </p:pic>
        <p:pic>
          <p:nvPicPr>
            <p:cNvPr id="32" name="그림 31" descr="사람, 벽, 실내, 젊은이(가) 표시된 사진&#10;&#10;자동 생성된 설명">
              <a:extLst>
                <a:ext uri="{FF2B5EF4-FFF2-40B4-BE49-F238E27FC236}">
                  <a16:creationId xmlns:a16="http://schemas.microsoft.com/office/drawing/2014/main" id="{D3FA097B-C34A-4B77-B24D-57E3D92DF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129" t="193" r="10399" b="28278"/>
            <a:stretch/>
          </p:blipFill>
          <p:spPr>
            <a:xfrm>
              <a:off x="7214108" y="1997875"/>
              <a:ext cx="1620000" cy="1577126"/>
            </a:xfrm>
            <a:prstGeom prst="ellipse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C2BEB8B-FE2A-4B4A-B378-C5F90F3D9C2E}"/>
              </a:ext>
            </a:extLst>
          </p:cNvPr>
          <p:cNvGrpSpPr/>
          <p:nvPr/>
        </p:nvGrpSpPr>
        <p:grpSpPr>
          <a:xfrm>
            <a:off x="3544947" y="3809864"/>
            <a:ext cx="5219204" cy="2312484"/>
            <a:chOff x="2995693" y="4483439"/>
            <a:chExt cx="5800559" cy="2570066"/>
          </a:xfrm>
        </p:grpSpPr>
        <p:pic>
          <p:nvPicPr>
            <p:cNvPr id="19" name="그림 18" descr="사람, 나무, 실외, 가장이(가) 표시된 사진&#10;&#10;자동 생성된 설명">
              <a:extLst>
                <a:ext uri="{FF2B5EF4-FFF2-40B4-BE49-F238E27FC236}">
                  <a16:creationId xmlns:a16="http://schemas.microsoft.com/office/drawing/2014/main" id="{F1FEEA64-771E-4A99-AB51-30C0C07F7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816" t="5556" r="8518" b="35834"/>
            <a:stretch/>
          </p:blipFill>
          <p:spPr>
            <a:xfrm>
              <a:off x="6853299" y="4851897"/>
              <a:ext cx="1620000" cy="1651303"/>
            </a:xfrm>
            <a:prstGeom prst="ellipse">
              <a:avLst/>
            </a:prstGeom>
          </p:spPr>
        </p:pic>
        <p:pic>
          <p:nvPicPr>
            <p:cNvPr id="27" name="그림 26" descr="사람, 젊은, 어두운이(가) 표시된 사진&#10;&#10;자동 생성된 설명">
              <a:extLst>
                <a:ext uri="{FF2B5EF4-FFF2-40B4-BE49-F238E27FC236}">
                  <a16:creationId xmlns:a16="http://schemas.microsoft.com/office/drawing/2014/main" id="{F7E5AF3B-1F5E-49CD-9225-68054FA25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94" t="-523" r="3002" b="31901"/>
            <a:stretch/>
          </p:blipFill>
          <p:spPr>
            <a:xfrm>
              <a:off x="3285453" y="4884435"/>
              <a:ext cx="1620000" cy="1586899"/>
            </a:xfrm>
            <a:prstGeom prst="ellipse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8369A77-7A70-41E0-BB5B-31C1EBEE2808}"/>
                </a:ext>
              </a:extLst>
            </p:cNvPr>
            <p:cNvSpPr/>
            <p:nvPr/>
          </p:nvSpPr>
          <p:spPr>
            <a:xfrm>
              <a:off x="2995693" y="4722047"/>
              <a:ext cx="5800559" cy="2331458"/>
            </a:xfrm>
            <a:prstGeom prst="rect">
              <a:avLst/>
            </a:prstGeom>
            <a:noFill/>
            <a:ln w="19050">
              <a:solidFill>
                <a:srgbClr val="A7B2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23030D-EADF-4FF2-9FED-AF3B846A4CA6}"/>
                </a:ext>
              </a:extLst>
            </p:cNvPr>
            <p:cNvSpPr txBox="1"/>
            <p:nvPr/>
          </p:nvSpPr>
          <p:spPr>
            <a:xfrm>
              <a:off x="5085972" y="4483439"/>
              <a:ext cx="1620000" cy="4104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컴퓨터 비젼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D7914-FE6D-4B73-83B1-1CCAFA7D65DE}"/>
                </a:ext>
              </a:extLst>
            </p:cNvPr>
            <p:cNvSpPr txBox="1"/>
            <p:nvPr/>
          </p:nvSpPr>
          <p:spPr>
            <a:xfrm>
              <a:off x="3285453" y="6567040"/>
              <a:ext cx="1620000" cy="3762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이동욱</a:t>
              </a:r>
              <a:endParaRPr lang="en-US" altLang="ko-KR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D5A94D6-784A-4E0E-9BDD-19D647681553}"/>
                </a:ext>
              </a:extLst>
            </p:cNvPr>
            <p:cNvSpPr txBox="1"/>
            <p:nvPr/>
          </p:nvSpPr>
          <p:spPr>
            <a:xfrm>
              <a:off x="5069376" y="6567040"/>
              <a:ext cx="1620000" cy="3762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조정원</a:t>
              </a:r>
              <a:endParaRPr lang="en-US" altLang="ko-KR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35CC54-3BD5-4E9B-BB89-0CA383D6B6BD}"/>
                </a:ext>
              </a:extLst>
            </p:cNvPr>
            <p:cNvSpPr txBox="1"/>
            <p:nvPr/>
          </p:nvSpPr>
          <p:spPr>
            <a:xfrm>
              <a:off x="6853300" y="6567040"/>
              <a:ext cx="1620000" cy="3762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민현정</a:t>
              </a:r>
              <a:endParaRPr lang="en-US" altLang="ko-KR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12" name="그림 11" descr="벽, 사람, 실내, 가발이(가) 표시된 사진&#10;&#10;자동 생성된 설명">
              <a:extLst>
                <a:ext uri="{FF2B5EF4-FFF2-40B4-BE49-F238E27FC236}">
                  <a16:creationId xmlns:a16="http://schemas.microsoft.com/office/drawing/2014/main" id="{CF0BECCC-6E5C-4CD7-9034-AA120295F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121" t="10789" r="4580" b="20915"/>
            <a:stretch/>
          </p:blipFill>
          <p:spPr>
            <a:xfrm>
              <a:off x="5069376" y="4851897"/>
              <a:ext cx="1620000" cy="1651974"/>
            </a:xfrm>
            <a:prstGeom prst="ellipse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47A013-E061-41FC-9EB8-AD3FE5FEC68C}"/>
              </a:ext>
            </a:extLst>
          </p:cNvPr>
          <p:cNvGrpSpPr/>
          <p:nvPr/>
        </p:nvGrpSpPr>
        <p:grpSpPr>
          <a:xfrm>
            <a:off x="371475" y="241865"/>
            <a:ext cx="2466975" cy="989653"/>
            <a:chOff x="438150" y="166926"/>
            <a:chExt cx="5657850" cy="98965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D90B8D0-44BC-43E1-AEB1-AA7E0812673F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71B2DE-3D1C-4B50-BFC3-FBD428FB513E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팀원 구성</a:t>
              </a: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2D9DB045-053D-4529-88BD-7D60CD2259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47A013-E061-41FC-9EB8-AD3FE5FEC68C}"/>
              </a:ext>
            </a:extLst>
          </p:cNvPr>
          <p:cNvGrpSpPr/>
          <p:nvPr/>
        </p:nvGrpSpPr>
        <p:grpSpPr>
          <a:xfrm>
            <a:off x="4862512" y="2934173"/>
            <a:ext cx="2466975" cy="989653"/>
            <a:chOff x="438150" y="166926"/>
            <a:chExt cx="5657850" cy="98965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D90B8D0-44BC-43E1-AEB1-AA7E0812673F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71B2DE-3D1C-4B50-BFC3-FBD428FB513E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감사합니다</a:t>
              </a: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2D9DB045-053D-4529-88BD-7D60CD22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47A013-E061-41FC-9EB8-AD3FE5FEC68C}"/>
              </a:ext>
            </a:extLst>
          </p:cNvPr>
          <p:cNvGrpSpPr/>
          <p:nvPr/>
        </p:nvGrpSpPr>
        <p:grpSpPr>
          <a:xfrm>
            <a:off x="371475" y="241865"/>
            <a:ext cx="2059399" cy="989653"/>
            <a:chOff x="438150" y="166926"/>
            <a:chExt cx="5657850" cy="98965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D90B8D0-44BC-43E1-AEB1-AA7E0812673F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71B2DE-3D1C-4B50-BFC3-FBD428FB513E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>
                  <a:solidFill>
                    <a:schemeClr val="tx1"/>
                  </a:solidFill>
                  <a:latin typeface="Arial Rounded MT Bold" panose="020F0704030504030204" pitchFamily="34" charset="0"/>
                  <a:ea typeface="배달의민족 한나체 Pro" panose="020B0600000101010101" pitchFamily="50" charset="-127"/>
                </a:rPr>
                <a:t>Index</a:t>
              </a:r>
              <a:endParaRPr lang="ko-KR" altLang="en-US" sz="3600" b="1">
                <a:solidFill>
                  <a:schemeClr val="tx1"/>
                </a:solidFill>
                <a:latin typeface="Arial Rounded MT Bold" panose="020F0704030504030204" pitchFamily="34" charset="0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2D9DB045-053D-4529-88BD-7D60CD22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21B091-12F4-482C-8173-5A561463EADB}"/>
              </a:ext>
            </a:extLst>
          </p:cNvPr>
          <p:cNvSpPr/>
          <p:nvPr/>
        </p:nvSpPr>
        <p:spPr>
          <a:xfrm>
            <a:off x="3983857" y="1583741"/>
            <a:ext cx="4437286" cy="70662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</a:t>
            </a: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UPA</a:t>
            </a: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문제점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5259823-A276-47E4-A0A4-743F51C87B74}"/>
              </a:ext>
            </a:extLst>
          </p:cNvPr>
          <p:cNvSpPr/>
          <p:nvPr/>
        </p:nvSpPr>
        <p:spPr>
          <a:xfrm>
            <a:off x="3983857" y="2641505"/>
            <a:ext cx="4437286" cy="70662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해결방안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91E0637-9253-43E5-A6AB-4093713248F7}"/>
              </a:ext>
            </a:extLst>
          </p:cNvPr>
          <p:cNvSpPr/>
          <p:nvPr/>
        </p:nvSpPr>
        <p:spPr>
          <a:xfrm>
            <a:off x="3983857" y="3699269"/>
            <a:ext cx="4437286" cy="70662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기대 효과 및 목표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FF72F09-A70F-4090-8126-739E391F95A7}"/>
              </a:ext>
            </a:extLst>
          </p:cNvPr>
          <p:cNvSpPr/>
          <p:nvPr/>
        </p:nvSpPr>
        <p:spPr>
          <a:xfrm>
            <a:off x="3983857" y="4762207"/>
            <a:ext cx="4437286" cy="70662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장애물</a:t>
            </a:r>
          </a:p>
        </p:txBody>
      </p:sp>
    </p:spTree>
    <p:extLst>
      <p:ext uri="{BB962C8B-B14F-4D97-AF65-F5344CB8AC3E}">
        <p14:creationId xmlns:p14="http://schemas.microsoft.com/office/powerpoint/2010/main" val="106504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47A013-E061-41FC-9EB8-AD3FE5FEC68C}"/>
              </a:ext>
            </a:extLst>
          </p:cNvPr>
          <p:cNvGrpSpPr/>
          <p:nvPr/>
        </p:nvGrpSpPr>
        <p:grpSpPr>
          <a:xfrm>
            <a:off x="371475" y="241865"/>
            <a:ext cx="4322430" cy="989653"/>
            <a:chOff x="438150" y="166926"/>
            <a:chExt cx="5657850" cy="98965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D90B8D0-44BC-43E1-AEB1-AA7E0812673F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71B2DE-3D1C-4B50-BFC3-FBD428FB513E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현재 </a:t>
              </a:r>
              <a:r>
                <a:rPr lang="en-US" altLang="ko-KR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UPA</a:t>
              </a:r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의 문제점</a:t>
              </a: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2D9DB045-053D-4529-88BD-7D60CD22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1EBF791-5F05-4ECA-B84E-BED3D1F0809D}"/>
              </a:ext>
            </a:extLst>
          </p:cNvPr>
          <p:cNvSpPr/>
          <p:nvPr/>
        </p:nvSpPr>
        <p:spPr>
          <a:xfrm>
            <a:off x="12643132" y="3945814"/>
            <a:ext cx="2606761" cy="49262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아날로그적 업무 방식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5E992-9798-466C-9A78-A88BD097B241}"/>
              </a:ext>
            </a:extLst>
          </p:cNvPr>
          <p:cNvSpPr txBox="1"/>
          <p:nvPr/>
        </p:nvSpPr>
        <p:spPr>
          <a:xfrm>
            <a:off x="12791128" y="4485035"/>
            <a:ext cx="2309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종이와 연필을 이용해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수기작업 후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사무실에서 정보 교환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7E02C2-019C-460A-B5E1-F4DDCE505094}"/>
              </a:ext>
            </a:extLst>
          </p:cNvPr>
          <p:cNvSpPr txBox="1"/>
          <p:nvPr/>
        </p:nvSpPr>
        <p:spPr>
          <a:xfrm>
            <a:off x="2267567" y="1655591"/>
            <a:ext cx="765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물류 프로세스의 디지털화가 진행되지 않음</a:t>
            </a:r>
            <a:endParaRPr lang="ko-KR" altLang="en-US" sz="3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84289F1-E13C-4DA9-93EE-13656EDFE65F}"/>
              </a:ext>
            </a:extLst>
          </p:cNvPr>
          <p:cNvCxnSpPr>
            <a:cxnSpLocks/>
          </p:cNvCxnSpPr>
          <p:nvPr/>
        </p:nvCxnSpPr>
        <p:spPr>
          <a:xfrm>
            <a:off x="12262808" y="3945814"/>
            <a:ext cx="0" cy="141638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1CB3BC-E328-43ED-B4FC-0B99D025FC5F}"/>
              </a:ext>
            </a:extLst>
          </p:cNvPr>
          <p:cNvSpPr/>
          <p:nvPr/>
        </p:nvSpPr>
        <p:spPr>
          <a:xfrm>
            <a:off x="2631935" y="2725047"/>
            <a:ext cx="3113543" cy="73096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시스템의 부재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44367D-F605-41F6-915D-468E05C36574}"/>
              </a:ext>
            </a:extLst>
          </p:cNvPr>
          <p:cNvSpPr txBox="1"/>
          <p:nvPr/>
        </p:nvSpPr>
        <p:spPr>
          <a:xfrm>
            <a:off x="2630321" y="3534179"/>
            <a:ext cx="3113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아날로그 수기 방식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대면 대조로 정보교환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부서 별 정보 단절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업무 데이터 축적 </a:t>
            </a:r>
            <a:r>
              <a:rPr lang="en-US" altLang="ko-KR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377414-5F06-427F-B6B0-039BD450C5AB}"/>
              </a:ext>
            </a:extLst>
          </p:cNvPr>
          <p:cNvSpPr/>
          <p:nvPr/>
        </p:nvSpPr>
        <p:spPr>
          <a:xfrm>
            <a:off x="6641834" y="2725047"/>
            <a:ext cx="3113543" cy="73096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비효율적인 운영 방식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FD41678-188C-4B57-B46F-2CCF276AFF4C}"/>
              </a:ext>
            </a:extLst>
          </p:cNvPr>
          <p:cNvCxnSpPr>
            <a:cxnSpLocks/>
          </p:cNvCxnSpPr>
          <p:nvPr/>
        </p:nvCxnSpPr>
        <p:spPr>
          <a:xfrm>
            <a:off x="6192849" y="2725047"/>
            <a:ext cx="0" cy="2101629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E34E3E3-B4AD-4E5F-8DCF-BD8971C88B23}"/>
              </a:ext>
            </a:extLst>
          </p:cNvPr>
          <p:cNvSpPr txBox="1"/>
          <p:nvPr/>
        </p:nvSpPr>
        <p:spPr>
          <a:xfrm>
            <a:off x="6726791" y="3534179"/>
            <a:ext cx="29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체계적이지 않은 인력 운용</a:t>
            </a:r>
            <a:endParaRPr lang="en-US" altLang="ko-KR" sz="2000" spc="-1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적절한 인력 모집의 어려움</a:t>
            </a:r>
            <a:endParaRPr lang="en-US" altLang="ko-KR" sz="2000" spc="-1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물류 선적 과정에서 시간 지연</a:t>
            </a:r>
            <a:endParaRPr lang="en-US" altLang="ko-KR" sz="2000" spc="-1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CFB396C3-5B7F-4194-9E58-D95A4D8100EE}"/>
              </a:ext>
            </a:extLst>
          </p:cNvPr>
          <p:cNvSpPr/>
          <p:nvPr/>
        </p:nvSpPr>
        <p:spPr>
          <a:xfrm>
            <a:off x="12573028" y="5435670"/>
            <a:ext cx="254318" cy="269001"/>
          </a:xfrm>
          <a:prstGeom prst="rightArrow">
            <a:avLst>
              <a:gd name="adj1" fmla="val 39989"/>
              <a:gd name="adj2" fmla="val 50000"/>
            </a:avLst>
          </a:prstGeom>
          <a:solidFill>
            <a:srgbClr val="F8C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CB612C-97CE-47FB-AD6E-0075AA9D1658}"/>
              </a:ext>
            </a:extLst>
          </p:cNvPr>
          <p:cNvSpPr txBox="1"/>
          <p:nvPr/>
        </p:nvSpPr>
        <p:spPr>
          <a:xfrm>
            <a:off x="12809416" y="5385505"/>
            <a:ext cx="26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DB6C1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정확도 체크에서 문제 발생</a:t>
            </a:r>
            <a:endParaRPr lang="en-US" altLang="ko-KR">
              <a:solidFill>
                <a:srgbClr val="DB6C1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FECDC-3AF3-4513-9500-EEC5E5BDA8FD}"/>
              </a:ext>
            </a:extLst>
          </p:cNvPr>
          <p:cNvSpPr txBox="1"/>
          <p:nvPr/>
        </p:nvSpPr>
        <p:spPr>
          <a:xfrm>
            <a:off x="3588152" y="7500395"/>
            <a:ext cx="9167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적재 정보가 적힌 종이를 적재 후에 소각하면서</a:t>
            </a:r>
            <a:r>
              <a:rPr lang="en-US" altLang="ko-KR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데이터소실</a:t>
            </a:r>
            <a:r>
              <a:rPr lang="en-US" altLang="ko-KR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4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47A013-E061-41FC-9EB8-AD3FE5FEC68C}"/>
              </a:ext>
            </a:extLst>
          </p:cNvPr>
          <p:cNvGrpSpPr/>
          <p:nvPr/>
        </p:nvGrpSpPr>
        <p:grpSpPr>
          <a:xfrm>
            <a:off x="371475" y="241865"/>
            <a:ext cx="4322430" cy="989653"/>
            <a:chOff x="438150" y="166926"/>
            <a:chExt cx="5657850" cy="98965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D90B8D0-44BC-43E1-AEB1-AA7E0812673F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71B2DE-3D1C-4B50-BFC3-FBD428FB513E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현재 </a:t>
              </a:r>
              <a:r>
                <a:rPr lang="en-US" altLang="ko-KR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UPA</a:t>
              </a:r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의 문제점</a:t>
              </a: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2D9DB045-053D-4529-88BD-7D60CD22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1CB3BC-E328-43ED-B4FC-0B99D025FC5F}"/>
              </a:ext>
            </a:extLst>
          </p:cNvPr>
          <p:cNvSpPr/>
          <p:nvPr/>
        </p:nvSpPr>
        <p:spPr>
          <a:xfrm>
            <a:off x="946019" y="2334030"/>
            <a:ext cx="3113543" cy="8663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수출 경쟁력 하락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377414-5F06-427F-B6B0-039BD450C5AB}"/>
              </a:ext>
            </a:extLst>
          </p:cNvPr>
          <p:cNvSpPr/>
          <p:nvPr/>
        </p:nvSpPr>
        <p:spPr>
          <a:xfrm>
            <a:off x="4527655" y="2325110"/>
            <a:ext cx="3113543" cy="8663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 단절 심화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FECDC-3AF3-4513-9500-EEC5E5BDA8FD}"/>
              </a:ext>
            </a:extLst>
          </p:cNvPr>
          <p:cNvSpPr txBox="1"/>
          <p:nvPr/>
        </p:nvSpPr>
        <p:spPr>
          <a:xfrm>
            <a:off x="3588152" y="7500395"/>
            <a:ext cx="9167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적재 정보가 적힌 종이를 적재 후에 소각하면서</a:t>
            </a:r>
            <a:r>
              <a:rPr lang="en-US" altLang="ko-KR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데이터소실</a:t>
            </a:r>
            <a:r>
              <a:rPr lang="en-US" altLang="ko-KR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9216D7-BBBB-4E58-AA07-2EB8702BF773}"/>
              </a:ext>
            </a:extLst>
          </p:cNvPr>
          <p:cNvSpPr/>
          <p:nvPr/>
        </p:nvSpPr>
        <p:spPr>
          <a:xfrm>
            <a:off x="8109291" y="2325109"/>
            <a:ext cx="3113543" cy="8663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업무 효율 감소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AB2215-184D-4830-A4A8-F24D02153D55}"/>
              </a:ext>
            </a:extLst>
          </p:cNvPr>
          <p:cNvSpPr txBox="1"/>
          <p:nvPr/>
        </p:nvSpPr>
        <p:spPr>
          <a:xfrm>
            <a:off x="12809416" y="5385505"/>
            <a:ext cx="26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DB6C1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정확도 체크에서 문제 발생</a:t>
            </a:r>
            <a:endParaRPr lang="en-US" altLang="ko-KR">
              <a:solidFill>
                <a:srgbClr val="DB6C1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922E59-A028-4343-AAD8-AC0FB59E2F88}"/>
              </a:ext>
            </a:extLst>
          </p:cNvPr>
          <p:cNvSpPr/>
          <p:nvPr/>
        </p:nvSpPr>
        <p:spPr>
          <a:xfrm>
            <a:off x="946018" y="3584920"/>
            <a:ext cx="3113543" cy="8663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항만 자동화에 장애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533701-BC7B-46C4-AE75-7E326E927AC8}"/>
              </a:ext>
            </a:extLst>
          </p:cNvPr>
          <p:cNvSpPr/>
          <p:nvPr/>
        </p:nvSpPr>
        <p:spPr>
          <a:xfrm>
            <a:off x="4527654" y="3584919"/>
            <a:ext cx="3113543" cy="8663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정확도 문제 고착화 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B393D6-FD85-48C1-8B57-7383F60CF2ED}"/>
              </a:ext>
            </a:extLst>
          </p:cNvPr>
          <p:cNvSpPr/>
          <p:nvPr/>
        </p:nvSpPr>
        <p:spPr>
          <a:xfrm>
            <a:off x="8109290" y="3548268"/>
            <a:ext cx="3113543" cy="8663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인력 및 비용 낭비</a:t>
            </a:r>
          </a:p>
        </p:txBody>
      </p:sp>
    </p:spTree>
    <p:extLst>
      <p:ext uri="{BB962C8B-B14F-4D97-AF65-F5344CB8AC3E}">
        <p14:creationId xmlns:p14="http://schemas.microsoft.com/office/powerpoint/2010/main" val="383619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47A013-E061-41FC-9EB8-AD3FE5FEC68C}"/>
              </a:ext>
            </a:extLst>
          </p:cNvPr>
          <p:cNvGrpSpPr/>
          <p:nvPr/>
        </p:nvGrpSpPr>
        <p:grpSpPr>
          <a:xfrm>
            <a:off x="371475" y="241865"/>
            <a:ext cx="5216525" cy="989653"/>
            <a:chOff x="438150" y="166926"/>
            <a:chExt cx="5657850" cy="98965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D90B8D0-44BC-43E1-AEB1-AA7E0812673F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71B2DE-3D1C-4B50-BFC3-FBD428FB513E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SUPA : smart </a:t>
              </a:r>
              <a:r>
                <a:rPr lang="ko-KR" altLang="en-US" sz="28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항만플랫폼</a:t>
              </a:r>
              <a:endParaRPr lang="ko-KR" altLang="en-US" sz="360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4BA0682E-A414-48C3-8FC1-6728B62D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E35B385-2CB4-41BC-9238-A1D5AE787072}"/>
              </a:ext>
            </a:extLst>
          </p:cNvPr>
          <p:cNvGrpSpPr/>
          <p:nvPr/>
        </p:nvGrpSpPr>
        <p:grpSpPr>
          <a:xfrm>
            <a:off x="1849119" y="1431825"/>
            <a:ext cx="3810000" cy="2690525"/>
            <a:chOff x="1899920" y="1345165"/>
            <a:chExt cx="3810000" cy="26905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BEBA2F-D746-4E3E-90B4-671DBE3B27CE}"/>
                </a:ext>
              </a:extLst>
            </p:cNvPr>
            <p:cNvSpPr/>
            <p:nvPr/>
          </p:nvSpPr>
          <p:spPr>
            <a:xfrm>
              <a:off x="1899920" y="1713285"/>
              <a:ext cx="3810000" cy="2322405"/>
            </a:xfrm>
            <a:prstGeom prst="rect">
              <a:avLst/>
            </a:prstGeom>
            <a:noFill/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D232A39-8966-49C8-9A23-8BD89CCC2D3F}"/>
                </a:ext>
              </a:extLst>
            </p:cNvPr>
            <p:cNvSpPr/>
            <p:nvPr/>
          </p:nvSpPr>
          <p:spPr>
            <a:xfrm>
              <a:off x="2255520" y="1540142"/>
              <a:ext cx="1036320" cy="3462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84FCE31-A5D7-42B8-AB6C-28DB48D9FEDE}"/>
                </a:ext>
              </a:extLst>
            </p:cNvPr>
            <p:cNvSpPr/>
            <p:nvPr/>
          </p:nvSpPr>
          <p:spPr>
            <a:xfrm>
              <a:off x="2355258" y="1345165"/>
              <a:ext cx="821593" cy="66818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8" descr="Datatable Royalty Free Vector Image - VectorStock">
              <a:extLst>
                <a:ext uri="{FF2B5EF4-FFF2-40B4-BE49-F238E27FC236}">
                  <a16:creationId xmlns:a16="http://schemas.microsoft.com/office/drawing/2014/main" id="{F3A711E2-030B-4672-B870-A4E9EE7931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0" t="15259" r="16400" b="22519"/>
            <a:stretch/>
          </p:blipFill>
          <p:spPr bwMode="auto">
            <a:xfrm>
              <a:off x="2350167" y="1351658"/>
              <a:ext cx="821593" cy="74198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D34BC1C-E800-4BE9-8617-3953E99E1A12}"/>
              </a:ext>
            </a:extLst>
          </p:cNvPr>
          <p:cNvGrpSpPr/>
          <p:nvPr/>
        </p:nvGrpSpPr>
        <p:grpSpPr>
          <a:xfrm>
            <a:off x="6644640" y="1311351"/>
            <a:ext cx="3810000" cy="2820366"/>
            <a:chOff x="6096000" y="1304789"/>
            <a:chExt cx="3810000" cy="231366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27273C-0B21-4159-A06A-8AE185E8E04E}"/>
                </a:ext>
              </a:extLst>
            </p:cNvPr>
            <p:cNvSpPr/>
            <p:nvPr/>
          </p:nvSpPr>
          <p:spPr>
            <a:xfrm>
              <a:off x="6096000" y="1713286"/>
              <a:ext cx="3810000" cy="1905166"/>
            </a:xfrm>
            <a:prstGeom prst="rect">
              <a:avLst/>
            </a:prstGeom>
            <a:noFill/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3E9E9B-2E51-4C79-96DF-FE08B567CDD9}"/>
                </a:ext>
              </a:extLst>
            </p:cNvPr>
            <p:cNvSpPr/>
            <p:nvPr/>
          </p:nvSpPr>
          <p:spPr>
            <a:xfrm>
              <a:off x="6451600" y="1540142"/>
              <a:ext cx="1036320" cy="3462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F15671C-CC12-4022-B8F3-E2EBAD9D5BE2}"/>
                </a:ext>
              </a:extLst>
            </p:cNvPr>
            <p:cNvSpPr/>
            <p:nvPr/>
          </p:nvSpPr>
          <p:spPr>
            <a:xfrm>
              <a:off x="6551338" y="1345165"/>
              <a:ext cx="821593" cy="66818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Picture 6" descr="Performance efficiency icon Royalty Free Vector Image">
              <a:extLst>
                <a:ext uri="{FF2B5EF4-FFF2-40B4-BE49-F238E27FC236}">
                  <a16:creationId xmlns:a16="http://schemas.microsoft.com/office/drawing/2014/main" id="{F3BFB6E7-4742-4B7F-B0D7-57A3E5F242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0" t="17957" r="15919" b="26518"/>
            <a:stretch/>
          </p:blipFill>
          <p:spPr bwMode="auto">
            <a:xfrm>
              <a:off x="6566589" y="1304789"/>
              <a:ext cx="821593" cy="74198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9F329CE-4FA1-471F-BDC2-20F7E3F1497F}"/>
              </a:ext>
            </a:extLst>
          </p:cNvPr>
          <p:cNvSpPr/>
          <p:nvPr/>
        </p:nvSpPr>
        <p:spPr>
          <a:xfrm>
            <a:off x="5741083" y="2466320"/>
            <a:ext cx="821593" cy="989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>
                <a:solidFill>
                  <a:schemeClr val="accent1">
                    <a:lumMod val="40000"/>
                    <a:lumOff val="6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endParaRPr lang="ko-KR" altLang="en-US" sz="3600">
              <a:solidFill>
                <a:schemeClr val="accent1">
                  <a:lumMod val="40000"/>
                  <a:lumOff val="6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A49B09-3828-4441-8792-281C6B59D8C3}"/>
              </a:ext>
            </a:extLst>
          </p:cNvPr>
          <p:cNvCxnSpPr>
            <a:cxnSpLocks/>
          </p:cNvCxnSpPr>
          <p:nvPr/>
        </p:nvCxnSpPr>
        <p:spPr>
          <a:xfrm>
            <a:off x="6151880" y="3492380"/>
            <a:ext cx="0" cy="109994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403185E-B004-41C0-BD5D-81D6605915D5}"/>
              </a:ext>
            </a:extLst>
          </p:cNvPr>
          <p:cNvGrpSpPr/>
          <p:nvPr/>
        </p:nvGrpSpPr>
        <p:grpSpPr>
          <a:xfrm>
            <a:off x="5497246" y="5010360"/>
            <a:ext cx="2589425" cy="989653"/>
            <a:chOff x="4878168" y="4774125"/>
            <a:chExt cx="2589425" cy="989653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B91C925-4ECE-4E6B-B068-612A4C3E18F2}"/>
                </a:ext>
              </a:extLst>
            </p:cNvPr>
            <p:cNvSpPr/>
            <p:nvPr/>
          </p:nvSpPr>
          <p:spPr>
            <a:xfrm>
              <a:off x="4878168" y="4774125"/>
              <a:ext cx="2589425" cy="9896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800">
                  <a:solidFill>
                    <a:schemeClr val="accent5">
                      <a:lumMod val="7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</a:t>
              </a:r>
              <a:r>
                <a:rPr lang="en-US" altLang="ko-KR" sz="440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UPA</a:t>
              </a:r>
              <a:endParaRPr lang="ko-KR" altLang="en-US" sz="440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26F510D-E4BF-4055-8DFE-3869C3CB6EC3}"/>
                </a:ext>
              </a:extLst>
            </p:cNvPr>
            <p:cNvSpPr/>
            <p:nvPr/>
          </p:nvSpPr>
          <p:spPr>
            <a:xfrm>
              <a:off x="5897757" y="4891796"/>
              <a:ext cx="1493766" cy="4495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배달의민족 한나체 Air" panose="020B0600000101010101" pitchFamily="50" charset="-127"/>
                  <a:cs typeface="Arial" panose="020B0604020202020204" pitchFamily="34" charset="0"/>
                </a:rPr>
                <a:t>mart</a:t>
              </a:r>
              <a:endParaRPr lang="ko-KR" altLang="en-US" sz="12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배달의민족 한나체 Air" panose="020B060000010101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BA6E874-AB07-44FD-84BD-DD30D604598F}"/>
                </a:ext>
              </a:extLst>
            </p:cNvPr>
            <p:cNvCxnSpPr/>
            <p:nvPr/>
          </p:nvCxnSpPr>
          <p:spPr>
            <a:xfrm>
              <a:off x="6172880" y="5432780"/>
              <a:ext cx="100420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990BB16-ED1F-4804-BE5F-0EED21634237}"/>
              </a:ext>
            </a:extLst>
          </p:cNvPr>
          <p:cNvSpPr/>
          <p:nvPr/>
        </p:nvSpPr>
        <p:spPr>
          <a:xfrm>
            <a:off x="2194102" y="2502727"/>
            <a:ext cx="3047079" cy="989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accent1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</a:t>
            </a:r>
            <a:endParaRPr lang="en-US" altLang="ko-KR" sz="3600">
              <a:solidFill>
                <a:schemeClr val="accent1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3600">
                <a:solidFill>
                  <a:schemeClr val="accent1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시스템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4B97529-C3C4-45B3-9D07-4E032D41DACC}"/>
              </a:ext>
            </a:extLst>
          </p:cNvPr>
          <p:cNvSpPr/>
          <p:nvPr/>
        </p:nvSpPr>
        <p:spPr>
          <a:xfrm>
            <a:off x="7134385" y="2502728"/>
            <a:ext cx="2820353" cy="989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accent1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</a:t>
            </a:r>
            <a:endParaRPr lang="en-US" altLang="ko-KR" sz="3600">
              <a:solidFill>
                <a:schemeClr val="accent1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3600">
                <a:solidFill>
                  <a:schemeClr val="accent1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분석</a:t>
            </a:r>
          </a:p>
        </p:txBody>
      </p:sp>
      <p:pic>
        <p:nvPicPr>
          <p:cNvPr id="11268" name="Picture 4" descr="Crane Port Vector SVG Icon (3) - SVG Repo">
            <a:extLst>
              <a:ext uri="{FF2B5EF4-FFF2-40B4-BE49-F238E27FC236}">
                <a16:creationId xmlns:a16="http://schemas.microsoft.com/office/drawing/2014/main" id="{90C7EAEA-244A-464B-B3F2-F0CD6366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73" y="4767606"/>
            <a:ext cx="1405276" cy="140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29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47A013-E061-41FC-9EB8-AD3FE5FEC68C}"/>
              </a:ext>
            </a:extLst>
          </p:cNvPr>
          <p:cNvGrpSpPr/>
          <p:nvPr/>
        </p:nvGrpSpPr>
        <p:grpSpPr>
          <a:xfrm>
            <a:off x="371475" y="241865"/>
            <a:ext cx="3438525" cy="989653"/>
            <a:chOff x="438150" y="166926"/>
            <a:chExt cx="5657850" cy="98965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D90B8D0-44BC-43E1-AEB1-AA7E0812673F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71B2DE-3D1C-4B50-BFC3-FBD428FB513E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4BA0682E-A414-48C3-8FC1-6728B62D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9F2B31-735E-4E46-AAE3-AE65F39B50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7" b="33973"/>
          <a:stretch/>
        </p:blipFill>
        <p:spPr>
          <a:xfrm>
            <a:off x="859434" y="109378"/>
            <a:ext cx="2605481" cy="112536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DD1380B-2D2F-48FD-9CF2-FB2CB0E9DB37}"/>
              </a:ext>
            </a:extLst>
          </p:cNvPr>
          <p:cNvGrpSpPr/>
          <p:nvPr/>
        </p:nvGrpSpPr>
        <p:grpSpPr>
          <a:xfrm>
            <a:off x="4862227" y="2288306"/>
            <a:ext cx="2715552" cy="1230746"/>
            <a:chOff x="2511793" y="1709902"/>
            <a:chExt cx="2715552" cy="1230746"/>
          </a:xfrm>
        </p:grpSpPr>
        <p:pic>
          <p:nvPicPr>
            <p:cNvPr id="31" name="Picture 2" descr="보고서 무료 아이콘">
              <a:extLst>
                <a:ext uri="{FF2B5EF4-FFF2-40B4-BE49-F238E27FC236}">
                  <a16:creationId xmlns:a16="http://schemas.microsoft.com/office/drawing/2014/main" id="{7A33EA07-63E2-42CB-AB23-BCC7E1962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793" y="1709902"/>
              <a:ext cx="1093195" cy="119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웹 사이트">
              <a:extLst>
                <a:ext uri="{FF2B5EF4-FFF2-40B4-BE49-F238E27FC236}">
                  <a16:creationId xmlns:a16="http://schemas.microsoft.com/office/drawing/2014/main" id="{25F3DB0F-AB9F-4760-A286-738024329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150" y="1758007"/>
              <a:ext cx="1093195" cy="118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AC0FB36C-AC57-41BF-BCE6-04D29B56DC3F}"/>
                </a:ext>
              </a:extLst>
            </p:cNvPr>
            <p:cNvSpPr/>
            <p:nvPr/>
          </p:nvSpPr>
          <p:spPr>
            <a:xfrm>
              <a:off x="3642360" y="2197095"/>
              <a:ext cx="335280" cy="304463"/>
            </a:xfrm>
            <a:prstGeom prst="rightArrow">
              <a:avLst>
                <a:gd name="adj1" fmla="val 36421"/>
                <a:gd name="adj2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B2676F-110E-4174-9B94-F9A5C91E5B82}"/>
              </a:ext>
            </a:extLst>
          </p:cNvPr>
          <p:cNvGrpSpPr/>
          <p:nvPr/>
        </p:nvGrpSpPr>
        <p:grpSpPr>
          <a:xfrm>
            <a:off x="1269673" y="2383030"/>
            <a:ext cx="2882602" cy="1101718"/>
            <a:chOff x="652361" y="2794221"/>
            <a:chExt cx="2328964" cy="890120"/>
          </a:xfrm>
        </p:grpSpPr>
        <p:pic>
          <p:nvPicPr>
            <p:cNvPr id="36" name="Picture 4" descr="Car Vector HD Stock Images | Shutterstock">
              <a:extLst>
                <a:ext uri="{FF2B5EF4-FFF2-40B4-BE49-F238E27FC236}">
                  <a16:creationId xmlns:a16="http://schemas.microsoft.com/office/drawing/2014/main" id="{C0B82AC6-B783-41A7-9F99-AB8C835790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8" t="28943" r="10684" b="41321"/>
            <a:stretch/>
          </p:blipFill>
          <p:spPr bwMode="auto">
            <a:xfrm>
              <a:off x="652361" y="3080764"/>
              <a:ext cx="1183540" cy="481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C642E28-643B-4D63-9A5A-D1FE1EC59F2D}"/>
                </a:ext>
              </a:extLst>
            </p:cNvPr>
            <p:cNvGrpSpPr/>
            <p:nvPr/>
          </p:nvGrpSpPr>
          <p:grpSpPr>
            <a:xfrm>
              <a:off x="2201546" y="2794221"/>
              <a:ext cx="654049" cy="768489"/>
              <a:chOff x="3735071" y="1649591"/>
              <a:chExt cx="654049" cy="768489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AF0D944-00D9-41B2-B7BC-738A6368D8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3040" y="2085200"/>
                <a:ext cx="105751" cy="3328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25CD0C2-2260-4C54-ADA4-39BA84E66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35071" y="1649591"/>
                <a:ext cx="654049" cy="654049"/>
              </a:xfrm>
              <a:prstGeom prst="rect">
                <a:avLst/>
              </a:prstGeom>
            </p:spPr>
          </p:pic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0F3DDFC-9E64-4E86-9090-6475636B6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92479" y="2085200"/>
                <a:ext cx="95041" cy="3328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E588CFD-E722-4556-AFF8-C9E7E6595987}"/>
                </a:ext>
              </a:extLst>
            </p:cNvPr>
            <p:cNvCxnSpPr>
              <a:cxnSpLocks/>
            </p:cNvCxnSpPr>
            <p:nvPr/>
          </p:nvCxnSpPr>
          <p:spPr>
            <a:xfrm>
              <a:off x="652361" y="3684341"/>
              <a:ext cx="232896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662586-28FF-4749-ABB9-335FCAEB8DC8}"/>
              </a:ext>
            </a:extLst>
          </p:cNvPr>
          <p:cNvGrpSpPr/>
          <p:nvPr/>
        </p:nvGrpSpPr>
        <p:grpSpPr>
          <a:xfrm>
            <a:off x="8287731" y="2222700"/>
            <a:ext cx="2685446" cy="1401659"/>
            <a:chOff x="8673434" y="2049252"/>
            <a:chExt cx="2300523" cy="1200750"/>
          </a:xfrm>
        </p:grpSpPr>
        <p:pic>
          <p:nvPicPr>
            <p:cNvPr id="50" name="Picture 6" descr="Performance efficiency icon Royalty Free Vector Image">
              <a:extLst>
                <a:ext uri="{FF2B5EF4-FFF2-40B4-BE49-F238E27FC236}">
                  <a16:creationId xmlns:a16="http://schemas.microsoft.com/office/drawing/2014/main" id="{0CAE4FB6-A80C-4C1C-9360-FE7D33DB98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0" t="17957" r="15919" b="26518"/>
            <a:stretch/>
          </p:blipFill>
          <p:spPr bwMode="auto">
            <a:xfrm>
              <a:off x="9820824" y="2084267"/>
              <a:ext cx="1153133" cy="102754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Contractor man icon. Outline contractor man vector icon for web design isolated on white background">
              <a:extLst>
                <a:ext uri="{FF2B5EF4-FFF2-40B4-BE49-F238E27FC236}">
                  <a16:creationId xmlns:a16="http://schemas.microsoft.com/office/drawing/2014/main" id="{54700E22-DC8D-4A2D-9181-007EE9CC98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6" t="1" b="-2509"/>
            <a:stretch/>
          </p:blipFill>
          <p:spPr bwMode="auto">
            <a:xfrm>
              <a:off x="8673434" y="2049252"/>
              <a:ext cx="1025370" cy="12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63B542A-29B6-4446-8DF6-66EF4A8A5F47}"/>
              </a:ext>
            </a:extLst>
          </p:cNvPr>
          <p:cNvCxnSpPr>
            <a:cxnSpLocks/>
          </p:cNvCxnSpPr>
          <p:nvPr/>
        </p:nvCxnSpPr>
        <p:spPr>
          <a:xfrm>
            <a:off x="4505960" y="2288306"/>
            <a:ext cx="0" cy="221257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E8E8C02-3D56-482E-A576-C0DF0DE5E363}"/>
              </a:ext>
            </a:extLst>
          </p:cNvPr>
          <p:cNvCxnSpPr>
            <a:cxnSpLocks/>
          </p:cNvCxnSpPr>
          <p:nvPr/>
        </p:nvCxnSpPr>
        <p:spPr>
          <a:xfrm>
            <a:off x="7974405" y="2288306"/>
            <a:ext cx="0" cy="223289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7AC2E42-C21E-4BDC-A73B-4E37A46AFB87}"/>
              </a:ext>
            </a:extLst>
          </p:cNvPr>
          <p:cNvSpPr/>
          <p:nvPr/>
        </p:nvSpPr>
        <p:spPr>
          <a:xfrm>
            <a:off x="1191520" y="3829729"/>
            <a:ext cx="3113543" cy="4984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 자동화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ECCA089-E206-4D21-B351-1D565B4EDAD2}"/>
              </a:ext>
            </a:extLst>
          </p:cNvPr>
          <p:cNvSpPr/>
          <p:nvPr/>
        </p:nvSpPr>
        <p:spPr>
          <a:xfrm>
            <a:off x="4683411" y="3831086"/>
            <a:ext cx="3113543" cy="4984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전산화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07E61D1-647F-42FE-BB87-0DEFDC0A4ADF}"/>
              </a:ext>
            </a:extLst>
          </p:cNvPr>
          <p:cNvSpPr/>
          <p:nvPr/>
        </p:nvSpPr>
        <p:spPr>
          <a:xfrm>
            <a:off x="8149338" y="3829729"/>
            <a:ext cx="2955542" cy="4984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업무 효율 예측 모델</a:t>
            </a:r>
          </a:p>
        </p:txBody>
      </p:sp>
    </p:spTree>
    <p:extLst>
      <p:ext uri="{BB962C8B-B14F-4D97-AF65-F5344CB8AC3E}">
        <p14:creationId xmlns:p14="http://schemas.microsoft.com/office/powerpoint/2010/main" val="353921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47A013-E061-41FC-9EB8-AD3FE5FEC68C}"/>
              </a:ext>
            </a:extLst>
          </p:cNvPr>
          <p:cNvGrpSpPr/>
          <p:nvPr/>
        </p:nvGrpSpPr>
        <p:grpSpPr>
          <a:xfrm>
            <a:off x="371475" y="241865"/>
            <a:ext cx="3438525" cy="989653"/>
            <a:chOff x="438150" y="166926"/>
            <a:chExt cx="5657850" cy="98965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D90B8D0-44BC-43E1-AEB1-AA7E0812673F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E71B2DE-3D1C-4B50-BFC3-FBD428FB513E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4BA0682E-A414-48C3-8FC1-6728B62D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9F2B31-735E-4E46-AAE3-AE65F39B50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7" b="33973"/>
          <a:stretch/>
        </p:blipFill>
        <p:spPr>
          <a:xfrm>
            <a:off x="859434" y="109378"/>
            <a:ext cx="2605481" cy="112536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DD1380B-2D2F-48FD-9CF2-FB2CB0E9DB37}"/>
              </a:ext>
            </a:extLst>
          </p:cNvPr>
          <p:cNvGrpSpPr/>
          <p:nvPr/>
        </p:nvGrpSpPr>
        <p:grpSpPr>
          <a:xfrm>
            <a:off x="4862227" y="1688866"/>
            <a:ext cx="2715552" cy="1230746"/>
            <a:chOff x="2511793" y="1709902"/>
            <a:chExt cx="2715552" cy="1230746"/>
          </a:xfrm>
        </p:grpSpPr>
        <p:pic>
          <p:nvPicPr>
            <p:cNvPr id="31" name="Picture 2" descr="보고서 무료 아이콘">
              <a:extLst>
                <a:ext uri="{FF2B5EF4-FFF2-40B4-BE49-F238E27FC236}">
                  <a16:creationId xmlns:a16="http://schemas.microsoft.com/office/drawing/2014/main" id="{7A33EA07-63E2-42CB-AB23-BCC7E1962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793" y="1709902"/>
              <a:ext cx="1093195" cy="119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웹 사이트">
              <a:extLst>
                <a:ext uri="{FF2B5EF4-FFF2-40B4-BE49-F238E27FC236}">
                  <a16:creationId xmlns:a16="http://schemas.microsoft.com/office/drawing/2014/main" id="{25F3DB0F-AB9F-4760-A286-738024329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150" y="1758007"/>
              <a:ext cx="1093195" cy="118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AC0FB36C-AC57-41BF-BCE6-04D29B56DC3F}"/>
                </a:ext>
              </a:extLst>
            </p:cNvPr>
            <p:cNvSpPr/>
            <p:nvPr/>
          </p:nvSpPr>
          <p:spPr>
            <a:xfrm>
              <a:off x="3642360" y="2197095"/>
              <a:ext cx="335280" cy="304463"/>
            </a:xfrm>
            <a:prstGeom prst="rightArrow">
              <a:avLst>
                <a:gd name="adj1" fmla="val 36421"/>
                <a:gd name="adj2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B2676F-110E-4174-9B94-F9A5C91E5B82}"/>
              </a:ext>
            </a:extLst>
          </p:cNvPr>
          <p:cNvGrpSpPr/>
          <p:nvPr/>
        </p:nvGrpSpPr>
        <p:grpSpPr>
          <a:xfrm>
            <a:off x="1269673" y="1783590"/>
            <a:ext cx="2882602" cy="1101718"/>
            <a:chOff x="652361" y="2794221"/>
            <a:chExt cx="2328964" cy="890120"/>
          </a:xfrm>
        </p:grpSpPr>
        <p:pic>
          <p:nvPicPr>
            <p:cNvPr id="36" name="Picture 4" descr="Car Vector HD Stock Images | Shutterstock">
              <a:extLst>
                <a:ext uri="{FF2B5EF4-FFF2-40B4-BE49-F238E27FC236}">
                  <a16:creationId xmlns:a16="http://schemas.microsoft.com/office/drawing/2014/main" id="{C0B82AC6-B783-41A7-9F99-AB8C835790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8" t="28943" r="10684" b="41321"/>
            <a:stretch/>
          </p:blipFill>
          <p:spPr bwMode="auto">
            <a:xfrm>
              <a:off x="652361" y="3080764"/>
              <a:ext cx="1183540" cy="481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C642E28-643B-4D63-9A5A-D1FE1EC59F2D}"/>
                </a:ext>
              </a:extLst>
            </p:cNvPr>
            <p:cNvGrpSpPr/>
            <p:nvPr/>
          </p:nvGrpSpPr>
          <p:grpSpPr>
            <a:xfrm>
              <a:off x="2201546" y="2794221"/>
              <a:ext cx="654049" cy="768489"/>
              <a:chOff x="3735071" y="1649591"/>
              <a:chExt cx="654049" cy="768489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AF0D944-00D9-41B2-B7BC-738A6368D8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3040" y="2085200"/>
                <a:ext cx="105751" cy="3328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25CD0C2-2260-4C54-ADA4-39BA84E66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35071" y="1649591"/>
                <a:ext cx="654049" cy="654049"/>
              </a:xfrm>
              <a:prstGeom prst="rect">
                <a:avLst/>
              </a:prstGeom>
            </p:spPr>
          </p:pic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0F3DDFC-9E64-4E86-9090-6475636B6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92479" y="2085200"/>
                <a:ext cx="95041" cy="3328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E588CFD-E722-4556-AFF8-C9E7E6595987}"/>
                </a:ext>
              </a:extLst>
            </p:cNvPr>
            <p:cNvCxnSpPr>
              <a:cxnSpLocks/>
            </p:cNvCxnSpPr>
            <p:nvPr/>
          </p:nvCxnSpPr>
          <p:spPr>
            <a:xfrm>
              <a:off x="652361" y="3684341"/>
              <a:ext cx="232896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662586-28FF-4749-ABB9-335FCAEB8DC8}"/>
              </a:ext>
            </a:extLst>
          </p:cNvPr>
          <p:cNvGrpSpPr/>
          <p:nvPr/>
        </p:nvGrpSpPr>
        <p:grpSpPr>
          <a:xfrm>
            <a:off x="8287731" y="1623260"/>
            <a:ext cx="2685446" cy="1401659"/>
            <a:chOff x="8673434" y="2049252"/>
            <a:chExt cx="2300523" cy="1200750"/>
          </a:xfrm>
        </p:grpSpPr>
        <p:pic>
          <p:nvPicPr>
            <p:cNvPr id="50" name="Picture 6" descr="Performance efficiency icon Royalty Free Vector Image">
              <a:extLst>
                <a:ext uri="{FF2B5EF4-FFF2-40B4-BE49-F238E27FC236}">
                  <a16:creationId xmlns:a16="http://schemas.microsoft.com/office/drawing/2014/main" id="{0CAE4FB6-A80C-4C1C-9360-FE7D33DB98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0" t="17957" r="15919" b="26518"/>
            <a:stretch/>
          </p:blipFill>
          <p:spPr bwMode="auto">
            <a:xfrm>
              <a:off x="9820824" y="2084267"/>
              <a:ext cx="1153133" cy="102754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Contractor man icon. Outline contractor man vector icon for web design isolated on white background">
              <a:extLst>
                <a:ext uri="{FF2B5EF4-FFF2-40B4-BE49-F238E27FC236}">
                  <a16:creationId xmlns:a16="http://schemas.microsoft.com/office/drawing/2014/main" id="{54700E22-DC8D-4A2D-9181-007EE9CC98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6" t="1" b="-2509"/>
            <a:stretch/>
          </p:blipFill>
          <p:spPr bwMode="auto">
            <a:xfrm>
              <a:off x="8673434" y="2049252"/>
              <a:ext cx="1025370" cy="12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63B542A-29B6-4446-8DF6-66EF4A8A5F47}"/>
              </a:ext>
            </a:extLst>
          </p:cNvPr>
          <p:cNvCxnSpPr>
            <a:cxnSpLocks/>
          </p:cNvCxnSpPr>
          <p:nvPr/>
        </p:nvCxnSpPr>
        <p:spPr>
          <a:xfrm>
            <a:off x="4505960" y="1688866"/>
            <a:ext cx="0" cy="221257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E8E8C02-3D56-482E-A576-C0DF0DE5E363}"/>
              </a:ext>
            </a:extLst>
          </p:cNvPr>
          <p:cNvCxnSpPr>
            <a:cxnSpLocks/>
          </p:cNvCxnSpPr>
          <p:nvPr/>
        </p:nvCxnSpPr>
        <p:spPr>
          <a:xfrm>
            <a:off x="7974405" y="1688866"/>
            <a:ext cx="0" cy="223289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7AC2E42-C21E-4BDC-A73B-4E37A46AFB87}"/>
              </a:ext>
            </a:extLst>
          </p:cNvPr>
          <p:cNvSpPr/>
          <p:nvPr/>
        </p:nvSpPr>
        <p:spPr>
          <a:xfrm>
            <a:off x="1191520" y="3230289"/>
            <a:ext cx="3113543" cy="4984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 자동화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ECCA089-E206-4D21-B351-1D565B4EDAD2}"/>
              </a:ext>
            </a:extLst>
          </p:cNvPr>
          <p:cNvSpPr/>
          <p:nvPr/>
        </p:nvSpPr>
        <p:spPr>
          <a:xfrm>
            <a:off x="4683411" y="3231646"/>
            <a:ext cx="3113543" cy="4984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전산화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07E61D1-647F-42FE-BB87-0DEFDC0A4ADF}"/>
              </a:ext>
            </a:extLst>
          </p:cNvPr>
          <p:cNvSpPr/>
          <p:nvPr/>
        </p:nvSpPr>
        <p:spPr>
          <a:xfrm>
            <a:off x="8149338" y="3230289"/>
            <a:ext cx="2955542" cy="49843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업무 효율 예측 모델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FB2A2D-05AC-4AA8-9510-62BAEEFE744A}"/>
              </a:ext>
            </a:extLst>
          </p:cNvPr>
          <p:cNvSpPr txBox="1"/>
          <p:nvPr/>
        </p:nvSpPr>
        <p:spPr>
          <a:xfrm>
            <a:off x="1305598" y="4064643"/>
            <a:ext cx="2885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>
                <a:solidFill>
                  <a:srgbClr val="0B79A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 종류와 개수 카운팅</a:t>
            </a:r>
            <a:endParaRPr lang="en-US" altLang="ko-KR" sz="2400" spc="-100">
              <a:solidFill>
                <a:srgbClr val="0B79AA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477105-945B-4735-AC56-BD32AFF73AC3}"/>
              </a:ext>
            </a:extLst>
          </p:cNvPr>
          <p:cNvSpPr txBox="1"/>
          <p:nvPr/>
        </p:nvSpPr>
        <p:spPr>
          <a:xfrm>
            <a:off x="4717741" y="4064643"/>
            <a:ext cx="2885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250">
                <a:solidFill>
                  <a:srgbClr val="0B79A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</a:t>
            </a:r>
            <a:r>
              <a:rPr lang="en-US" altLang="ko-KR" sz="2400" spc="-250">
                <a:solidFill>
                  <a:srgbClr val="0B79A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400" spc="-250">
                <a:solidFill>
                  <a:srgbClr val="0B79A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외부 데이터 전산화</a:t>
            </a:r>
          </a:p>
          <a:p>
            <a:r>
              <a:rPr lang="en-US" altLang="ko-KR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 </a:t>
            </a:r>
            <a:r>
              <a:rPr lang="ko-KR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분석에 필요한 수기 데이터</a:t>
            </a:r>
            <a:r>
              <a:rPr lang="en-US" altLang="ko-KR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선박 데이터 등 입력</a:t>
            </a:r>
            <a:endParaRPr lang="en-US" altLang="ko-KR">
              <a:solidFill>
                <a:schemeClr val="accent5">
                  <a:lumMod val="60000"/>
                  <a:lumOff val="4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6ECA00-2BB2-46AA-AA1F-AE3F1891F18E}"/>
              </a:ext>
            </a:extLst>
          </p:cNvPr>
          <p:cNvSpPr txBox="1"/>
          <p:nvPr/>
        </p:nvSpPr>
        <p:spPr>
          <a:xfrm>
            <a:off x="8100826" y="4064642"/>
            <a:ext cx="3052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250">
                <a:solidFill>
                  <a:srgbClr val="0B79AA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예측</a:t>
            </a:r>
          </a:p>
          <a:p>
            <a:r>
              <a:rPr lang="ko-KR" altLang="en-US" spc="-10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공정마다 걸리는 시간 예측</a:t>
            </a:r>
            <a:r>
              <a:rPr lang="en-US" altLang="ko-KR" spc="-10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pc="-10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</a:t>
            </a:r>
            <a:endParaRPr lang="en-US" altLang="ko-KR" spc="-100">
              <a:solidFill>
                <a:schemeClr val="accent5">
                  <a:lumMod val="60000"/>
                  <a:lumOff val="4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126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706848-DCFE-4E6F-A231-2595E1904EF0}"/>
              </a:ext>
            </a:extLst>
          </p:cNvPr>
          <p:cNvCxnSpPr>
            <a:cxnSpLocks/>
            <a:stCxn id="2" idx="1"/>
            <a:endCxn id="30" idx="3"/>
          </p:cNvCxnSpPr>
          <p:nvPr/>
        </p:nvCxnSpPr>
        <p:spPr>
          <a:xfrm flipV="1">
            <a:off x="893370" y="4010784"/>
            <a:ext cx="10531750" cy="208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226FF60-81D6-4DA9-91FA-3B163E4E6CD6}"/>
              </a:ext>
            </a:extLst>
          </p:cNvPr>
          <p:cNvGrpSpPr/>
          <p:nvPr/>
        </p:nvGrpSpPr>
        <p:grpSpPr>
          <a:xfrm>
            <a:off x="4734588" y="1875111"/>
            <a:ext cx="2722824" cy="1772918"/>
            <a:chOff x="4908815" y="1594512"/>
            <a:chExt cx="2609330" cy="1834488"/>
          </a:xfrm>
        </p:grpSpPr>
        <p:pic>
          <p:nvPicPr>
            <p:cNvPr id="27" name="그림 26" descr="텍스트, 자동차, 실외, 주차이(가) 표시된 사진&#10;&#10;자동 생성된 설명">
              <a:extLst>
                <a:ext uri="{FF2B5EF4-FFF2-40B4-BE49-F238E27FC236}">
                  <a16:creationId xmlns:a16="http://schemas.microsoft.com/office/drawing/2014/main" id="{664DC245-9C85-445E-AD29-DA74803E1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76" b="11470"/>
            <a:stretch/>
          </p:blipFill>
          <p:spPr>
            <a:xfrm>
              <a:off x="4908815" y="1594512"/>
              <a:ext cx="2609330" cy="1834488"/>
            </a:xfrm>
            <a:prstGeom prst="round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D01AEA-1817-42C1-A171-912C06D2B1DA}"/>
                </a:ext>
              </a:extLst>
            </p:cNvPr>
            <p:cNvSpPr/>
            <p:nvPr/>
          </p:nvSpPr>
          <p:spPr>
            <a:xfrm>
              <a:off x="5196693" y="1594512"/>
              <a:ext cx="2040452" cy="2190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현대 쏘나타</a:t>
              </a:r>
              <a:r>
                <a:rPr lang="en-US" altLang="ko-KR" sz="110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/7</a:t>
              </a:r>
              <a:r>
                <a:rPr lang="ko-KR" altLang="en-US" sz="110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세대</a:t>
              </a:r>
              <a:r>
                <a:rPr lang="en-US" altLang="ko-KR" sz="110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</a:t>
              </a:r>
              <a:r>
                <a:rPr lang="ko-KR" altLang="en-US" sz="110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전기</a:t>
              </a:r>
              <a:r>
                <a:rPr lang="en-US" altLang="ko-KR" sz="110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)/</a:t>
              </a:r>
              <a:r>
                <a:rPr lang="ko-KR" altLang="en-US" sz="110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흰색</a:t>
              </a:r>
              <a:r>
                <a:rPr lang="en-US" altLang="ko-KR" sz="110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/</a:t>
              </a:r>
              <a:r>
                <a:rPr lang="ko-KR" altLang="en-US" sz="110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전면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D259D23-273E-4578-8CA0-8AD8E3144766}"/>
                </a:ext>
              </a:extLst>
            </p:cNvPr>
            <p:cNvSpPr/>
            <p:nvPr/>
          </p:nvSpPr>
          <p:spPr>
            <a:xfrm>
              <a:off x="5208270" y="1813560"/>
              <a:ext cx="2025015" cy="161544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7E91A0-42CA-4679-A237-EDC70EE3FF37}"/>
              </a:ext>
            </a:extLst>
          </p:cNvPr>
          <p:cNvGrpSpPr/>
          <p:nvPr/>
        </p:nvGrpSpPr>
        <p:grpSpPr>
          <a:xfrm>
            <a:off x="1016881" y="2220771"/>
            <a:ext cx="2972360" cy="1136023"/>
            <a:chOff x="652361" y="2794221"/>
            <a:chExt cx="2328964" cy="890120"/>
          </a:xfrm>
        </p:grpSpPr>
        <p:pic>
          <p:nvPicPr>
            <p:cNvPr id="36" name="Picture 4" descr="Car Vector HD Stock Images | Shutterstock">
              <a:extLst>
                <a:ext uri="{FF2B5EF4-FFF2-40B4-BE49-F238E27FC236}">
                  <a16:creationId xmlns:a16="http://schemas.microsoft.com/office/drawing/2014/main" id="{92D2DF9C-4897-4BE2-A741-E5AA0E2C3C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8" t="28943" r="10684" b="41321"/>
            <a:stretch/>
          </p:blipFill>
          <p:spPr bwMode="auto">
            <a:xfrm>
              <a:off x="652361" y="3080764"/>
              <a:ext cx="1183540" cy="481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4E4E949-92D9-44B5-808E-C9ABFE604554}"/>
                </a:ext>
              </a:extLst>
            </p:cNvPr>
            <p:cNvGrpSpPr/>
            <p:nvPr/>
          </p:nvGrpSpPr>
          <p:grpSpPr>
            <a:xfrm>
              <a:off x="2201546" y="2794221"/>
              <a:ext cx="654049" cy="768489"/>
              <a:chOff x="3735071" y="1649591"/>
              <a:chExt cx="654049" cy="768489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68F04D77-1E33-4CB7-986D-8DA9D68E78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3040" y="2085200"/>
                <a:ext cx="105751" cy="3328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771789A-28D2-44A6-A378-F11720B02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35071" y="1649591"/>
                <a:ext cx="654049" cy="654049"/>
              </a:xfrm>
              <a:prstGeom prst="rect">
                <a:avLst/>
              </a:prstGeom>
            </p:spPr>
          </p:pic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89A25AA3-7C69-477F-9946-DC6C3AAE6D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92479" y="2085200"/>
                <a:ext cx="95041" cy="3328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FAB688C-AC01-46FE-B9F7-5E867037F08F}"/>
                </a:ext>
              </a:extLst>
            </p:cNvPr>
            <p:cNvCxnSpPr>
              <a:cxnSpLocks/>
            </p:cNvCxnSpPr>
            <p:nvPr/>
          </p:nvCxnSpPr>
          <p:spPr>
            <a:xfrm>
              <a:off x="652361" y="3684341"/>
              <a:ext cx="232896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0C0E0C8E-CE3E-48F8-86CF-C8A2D7E412D4}"/>
              </a:ext>
            </a:extLst>
          </p:cNvPr>
          <p:cNvGraphicFramePr>
            <a:graphicFrameLocks noGrp="1"/>
          </p:cNvGraphicFramePr>
          <p:nvPr/>
        </p:nvGraphicFramePr>
        <p:xfrm>
          <a:off x="8232110" y="2089319"/>
          <a:ext cx="3124402" cy="1396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10519">
                  <a:extLst>
                    <a:ext uri="{9D8B030D-6E8A-4147-A177-3AD203B41FA5}">
                      <a16:colId xmlns:a16="http://schemas.microsoft.com/office/drawing/2014/main" val="3953066973"/>
                    </a:ext>
                  </a:extLst>
                </a:gridCol>
                <a:gridCol w="539242">
                  <a:extLst>
                    <a:ext uri="{9D8B030D-6E8A-4147-A177-3AD203B41FA5}">
                      <a16:colId xmlns:a16="http://schemas.microsoft.com/office/drawing/2014/main" val="1449642876"/>
                    </a:ext>
                  </a:extLst>
                </a:gridCol>
                <a:gridCol w="624880">
                  <a:extLst>
                    <a:ext uri="{9D8B030D-6E8A-4147-A177-3AD203B41FA5}">
                      <a16:colId xmlns:a16="http://schemas.microsoft.com/office/drawing/2014/main" val="3712956048"/>
                    </a:ext>
                  </a:extLst>
                </a:gridCol>
                <a:gridCol w="837331">
                  <a:extLst>
                    <a:ext uri="{9D8B030D-6E8A-4147-A177-3AD203B41FA5}">
                      <a16:colId xmlns:a16="http://schemas.microsoft.com/office/drawing/2014/main" val="2388303447"/>
                    </a:ext>
                  </a:extLst>
                </a:gridCol>
                <a:gridCol w="412430">
                  <a:extLst>
                    <a:ext uri="{9D8B030D-6E8A-4147-A177-3AD203B41FA5}">
                      <a16:colId xmlns:a16="http://schemas.microsoft.com/office/drawing/2014/main" val="861385263"/>
                    </a:ext>
                  </a:extLst>
                </a:gridCol>
              </a:tblGrid>
              <a:tr h="34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차량 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차종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색상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적재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…</a:t>
                      </a:r>
                      <a:endParaRPr lang="ko-KR" altLang="en-US" sz="1100" b="1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65013"/>
                  </a:ext>
                </a:extLst>
              </a:tr>
              <a:tr h="34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현대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쏘나타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흰색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…</a:t>
                      </a:r>
                      <a:endParaRPr lang="ko-KR" altLang="en-US" sz="105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562409"/>
                  </a:ext>
                </a:extLst>
              </a:tr>
              <a:tr h="34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현대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그랜져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검은색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…</a:t>
                      </a:r>
                      <a:endParaRPr lang="ko-KR" altLang="en-US" sz="105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11896"/>
                  </a:ext>
                </a:extLst>
              </a:tr>
              <a:tr h="34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현대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쏘나타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흰색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24869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B01BF1DE-2323-4832-9F26-04994F066E7E}"/>
              </a:ext>
            </a:extLst>
          </p:cNvPr>
          <p:cNvSpPr txBox="1"/>
          <p:nvPr/>
        </p:nvSpPr>
        <p:spPr>
          <a:xfrm>
            <a:off x="1116157" y="4327394"/>
            <a:ext cx="333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선박 램프와 각 층에 카메라를 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설치하여 영상을 획득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0D6D6E7-9DC0-4BEE-81DD-C8A30DB6CFA7}"/>
              </a:ext>
            </a:extLst>
          </p:cNvPr>
          <p:cNvGrpSpPr/>
          <p:nvPr/>
        </p:nvGrpSpPr>
        <p:grpSpPr>
          <a:xfrm>
            <a:off x="371474" y="241865"/>
            <a:ext cx="6374766" cy="989653"/>
            <a:chOff x="438150" y="166926"/>
            <a:chExt cx="5657850" cy="98965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A0F3F66-8FB0-47DC-A02C-0CBB6FEB6169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1D744CE-0D47-4AC8-916A-EDAB2152157B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구현 내용 </a:t>
              </a:r>
              <a:r>
                <a:rPr lang="en-US" altLang="ko-KR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: </a:t>
              </a:r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데이터 수집 자동화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BECFA87-19A3-40BE-92E8-278A09004059}"/>
              </a:ext>
            </a:extLst>
          </p:cNvPr>
          <p:cNvSpPr txBox="1"/>
          <p:nvPr/>
        </p:nvSpPr>
        <p:spPr>
          <a:xfrm>
            <a:off x="4734588" y="4312578"/>
            <a:ext cx="2972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실시간 네트워킹을 위해 속도가 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빠른 모델 사용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r>
              <a:rPr lang="en-US" altLang="ko-KR">
                <a:solidFill>
                  <a:srgbClr val="0B79A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=&gt; 1 stage detector</a:t>
            </a:r>
            <a:endParaRPr lang="en-US" altLang="ko-KR" sz="2000" dirty="0">
              <a:solidFill>
                <a:srgbClr val="0B79A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C1C3B7-A8FD-43F6-82A5-1C7D2ECA09B0}"/>
              </a:ext>
            </a:extLst>
          </p:cNvPr>
          <p:cNvSpPr txBox="1"/>
          <p:nvPr/>
        </p:nvSpPr>
        <p:spPr>
          <a:xfrm>
            <a:off x="8306489" y="4312578"/>
            <a:ext cx="297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데이터를 분석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활용하여 검수원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포맨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신호원의 업무 효율화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F0B46-9CA9-4B98-812A-0512C9AA1AC4}"/>
              </a:ext>
            </a:extLst>
          </p:cNvPr>
          <p:cNvSpPr txBox="1"/>
          <p:nvPr/>
        </p:nvSpPr>
        <p:spPr>
          <a:xfrm>
            <a:off x="893370" y="3781017"/>
            <a:ext cx="3261618" cy="463705"/>
          </a:xfrm>
          <a:prstGeom prst="rect">
            <a:avLst/>
          </a:prstGeom>
          <a:solidFill>
            <a:srgbClr val="0B79AA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 영상용 카메라 설치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8459DF-4175-4C7B-9202-3047BB48388A}"/>
              </a:ext>
            </a:extLst>
          </p:cNvPr>
          <p:cNvSpPr txBox="1"/>
          <p:nvPr/>
        </p:nvSpPr>
        <p:spPr>
          <a:xfrm>
            <a:off x="4528436" y="3778931"/>
            <a:ext cx="3261618" cy="463705"/>
          </a:xfrm>
          <a:prstGeom prst="rect">
            <a:avLst/>
          </a:prstGeom>
          <a:solidFill>
            <a:srgbClr val="0B79AA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 종류 및 수량 카운팅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5195F-314E-46DF-9247-8E4163B8E55A}"/>
              </a:ext>
            </a:extLst>
          </p:cNvPr>
          <p:cNvSpPr txBox="1"/>
          <p:nvPr/>
        </p:nvSpPr>
        <p:spPr>
          <a:xfrm>
            <a:off x="8163502" y="3778931"/>
            <a:ext cx="3261618" cy="463705"/>
          </a:xfrm>
          <a:prstGeom prst="rect">
            <a:avLst/>
          </a:prstGeom>
          <a:solidFill>
            <a:srgbClr val="0B79AA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 데이터 실시간 네트워킹</a:t>
            </a:r>
            <a:endParaRPr lang="en-US" altLang="ko-KR" sz="20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918F9BC-30E4-43DA-B6C9-743A7B923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0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A52F1E-C7E9-4CF1-B466-E8727BE8E78C}"/>
              </a:ext>
            </a:extLst>
          </p:cNvPr>
          <p:cNvSpPr/>
          <p:nvPr/>
        </p:nvSpPr>
        <p:spPr>
          <a:xfrm>
            <a:off x="7108861" y="1700007"/>
            <a:ext cx="2916963" cy="36479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AF3A65-CF76-42EC-9450-F1A075C0F6E8}"/>
              </a:ext>
            </a:extLst>
          </p:cNvPr>
          <p:cNvSpPr/>
          <p:nvPr/>
        </p:nvSpPr>
        <p:spPr>
          <a:xfrm>
            <a:off x="2255816" y="1700007"/>
            <a:ext cx="2916963" cy="36479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FC25C6-C213-41AF-99F1-3B50EA9ECC6A}"/>
              </a:ext>
            </a:extLst>
          </p:cNvPr>
          <p:cNvGrpSpPr/>
          <p:nvPr/>
        </p:nvGrpSpPr>
        <p:grpSpPr>
          <a:xfrm>
            <a:off x="0" y="4899538"/>
            <a:ext cx="12192000" cy="1958462"/>
            <a:chOff x="0" y="1250576"/>
            <a:chExt cx="34907851" cy="560742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7B8B6AD-DCA6-4806-A073-14A7080F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899"/>
            <a:stretch/>
          </p:blipFill>
          <p:spPr>
            <a:xfrm>
              <a:off x="0" y="1250576"/>
              <a:ext cx="6190689" cy="5607424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763445-2D26-46C2-B0B6-3D992FA37CF9}"/>
                </a:ext>
              </a:extLst>
            </p:cNvPr>
            <p:cNvSpPr/>
            <p:nvPr/>
          </p:nvSpPr>
          <p:spPr>
            <a:xfrm>
              <a:off x="6190692" y="5986271"/>
              <a:ext cx="28717159" cy="871729"/>
            </a:xfrm>
            <a:prstGeom prst="rect">
              <a:avLst/>
            </a:prstGeom>
            <a:solidFill>
              <a:srgbClr val="0B79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182231-22AA-4583-AD97-954B69FACBA7}"/>
              </a:ext>
            </a:extLst>
          </p:cNvPr>
          <p:cNvGrpSpPr/>
          <p:nvPr/>
        </p:nvGrpSpPr>
        <p:grpSpPr>
          <a:xfrm>
            <a:off x="2762118" y="1826432"/>
            <a:ext cx="6757406" cy="1933241"/>
            <a:chOff x="2186077" y="1626416"/>
            <a:chExt cx="7922748" cy="2266636"/>
          </a:xfrm>
        </p:grpSpPr>
        <p:cxnSp>
          <p:nvCxnSpPr>
            <p:cNvPr id="33" name="직선 화살표 연결선 48">
              <a:extLst>
                <a:ext uri="{FF2B5EF4-FFF2-40B4-BE49-F238E27FC236}">
                  <a16:creationId xmlns:a16="http://schemas.microsoft.com/office/drawing/2014/main" id="{69530083-B6D7-4203-A75B-C7292E36AA83}"/>
                </a:ext>
              </a:extLst>
            </p:cNvPr>
            <p:cNvCxnSpPr/>
            <p:nvPr/>
          </p:nvCxnSpPr>
          <p:spPr>
            <a:xfrm>
              <a:off x="5374810" y="2456892"/>
              <a:ext cx="1440180" cy="0"/>
            </a:xfrm>
            <a:prstGeom prst="straightConnector1">
              <a:avLst/>
            </a:prstGeom>
            <a:ln w="88900">
              <a:solidFill>
                <a:schemeClr val="tx1"/>
              </a:solidFill>
              <a:prstDash val="sysDash"/>
              <a:miter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49">
              <a:extLst>
                <a:ext uri="{FF2B5EF4-FFF2-40B4-BE49-F238E27FC236}">
                  <a16:creationId xmlns:a16="http://schemas.microsoft.com/office/drawing/2014/main" id="{A973307A-D7D9-433A-9E76-EE921477DED3}"/>
                </a:ext>
              </a:extLst>
            </p:cNvPr>
            <p:cNvCxnSpPr/>
            <p:nvPr/>
          </p:nvCxnSpPr>
          <p:spPr>
            <a:xfrm rot="10800000" flipV="1">
              <a:off x="5375911" y="3160703"/>
              <a:ext cx="1440179" cy="20000"/>
            </a:xfrm>
            <a:prstGeom prst="straightConnector1">
              <a:avLst/>
            </a:prstGeom>
            <a:ln w="88900">
              <a:solidFill>
                <a:schemeClr val="tx1"/>
              </a:solidFill>
              <a:prstDash val="sysDash"/>
              <a:miter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4D539B-06DD-41DF-869B-F8B5731B2AE9}"/>
                </a:ext>
              </a:extLst>
            </p:cNvPr>
            <p:cNvGrpSpPr/>
            <p:nvPr/>
          </p:nvGrpSpPr>
          <p:grpSpPr>
            <a:xfrm>
              <a:off x="2186077" y="1660276"/>
              <a:ext cx="2232776" cy="2232776"/>
              <a:chOff x="2186077" y="1660276"/>
              <a:chExt cx="2232776" cy="2232776"/>
            </a:xfrm>
          </p:grpSpPr>
          <p:pic>
            <p:nvPicPr>
              <p:cNvPr id="35" name="그래픽 34" descr="운송 단색으로 채워진">
                <a:extLst>
                  <a:ext uri="{FF2B5EF4-FFF2-40B4-BE49-F238E27FC236}">
                    <a16:creationId xmlns:a16="http://schemas.microsoft.com/office/drawing/2014/main" id="{1E47FD9A-C765-4BDC-A5A6-AB3EA7094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80715" y="1911328"/>
                <a:ext cx="1662952" cy="1662952"/>
              </a:xfrm>
              <a:prstGeom prst="rect">
                <a:avLst/>
              </a:prstGeom>
            </p:spPr>
          </p:pic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CCD1505-F3FC-4DDA-990B-D0DD15D887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6077" y="1660276"/>
                <a:ext cx="2232776" cy="2232776"/>
              </a:xfrm>
              <a:prstGeom prst="ellipse">
                <a:avLst/>
              </a:prstGeom>
              <a:noFill/>
              <a:ln w="88900">
                <a:solidFill>
                  <a:srgbClr val="0B79AA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6DB8144-E505-4378-B47F-491EBECF2C80}"/>
                </a:ext>
              </a:extLst>
            </p:cNvPr>
            <p:cNvGrpSpPr/>
            <p:nvPr/>
          </p:nvGrpSpPr>
          <p:grpSpPr>
            <a:xfrm>
              <a:off x="7876049" y="1626416"/>
              <a:ext cx="2232776" cy="2232776"/>
              <a:chOff x="7886978" y="1626415"/>
              <a:chExt cx="2232776" cy="2232776"/>
            </a:xfrm>
          </p:grpSpPr>
          <p:pic>
            <p:nvPicPr>
              <p:cNvPr id="36" name="그래픽 35" descr="스톱워치 33% 단색으로 채워진">
                <a:extLst>
                  <a:ext uri="{FF2B5EF4-FFF2-40B4-BE49-F238E27FC236}">
                    <a16:creationId xmlns:a16="http://schemas.microsoft.com/office/drawing/2014/main" id="{16AD5F36-240F-4288-96B8-C8B27F2E9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1891" y="1911328"/>
                <a:ext cx="1662952" cy="1662952"/>
              </a:xfrm>
              <a:prstGeom prst="rect">
                <a:avLst/>
              </a:prstGeom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7A84DA2-1E08-4710-9723-E75C51FB3E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86978" y="1626415"/>
                <a:ext cx="2232776" cy="2232776"/>
              </a:xfrm>
              <a:prstGeom prst="ellipse">
                <a:avLst/>
              </a:prstGeom>
              <a:noFill/>
              <a:ln w="88900">
                <a:solidFill>
                  <a:srgbClr val="0B79AA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9A4DAEA-2529-4E00-8BC0-30BF82AD91A0}"/>
              </a:ext>
            </a:extLst>
          </p:cNvPr>
          <p:cNvSpPr txBox="1"/>
          <p:nvPr/>
        </p:nvSpPr>
        <p:spPr>
          <a:xfrm>
            <a:off x="2985478" y="3914978"/>
            <a:ext cx="145763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63F6F4-B12C-460B-BF9E-7D787CD79DA6}"/>
              </a:ext>
            </a:extLst>
          </p:cNvPr>
          <p:cNvSpPr txBox="1"/>
          <p:nvPr/>
        </p:nvSpPr>
        <p:spPr>
          <a:xfrm>
            <a:off x="2355476" y="4332121"/>
            <a:ext cx="2734234" cy="830997"/>
          </a:xfrm>
          <a:prstGeom prst="rect">
            <a:avLst/>
          </a:prstGeom>
          <a:solidFill>
            <a:schemeClr val="bg1"/>
          </a:solidFill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배의 크기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차량의 종류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차량의 수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날씨</a:t>
            </a:r>
            <a:r>
              <a:rPr lang="en-US" altLang="ko-KR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계절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하역 인원 수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휴식시간</a:t>
            </a:r>
            <a:endParaRPr lang="en-US" altLang="ko-KR" sz="16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8A9998-42E9-4080-8DC5-944B6B424114}"/>
              </a:ext>
            </a:extLst>
          </p:cNvPr>
          <p:cNvCxnSpPr/>
          <p:nvPr/>
        </p:nvCxnSpPr>
        <p:spPr>
          <a:xfrm>
            <a:off x="2438400" y="4315088"/>
            <a:ext cx="2554941" cy="170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19C979C-87E8-4ED0-8C5B-1B979B5EA68E}"/>
              </a:ext>
            </a:extLst>
          </p:cNvPr>
          <p:cNvSpPr txBox="1"/>
          <p:nvPr/>
        </p:nvSpPr>
        <p:spPr>
          <a:xfrm>
            <a:off x="7258892" y="3914978"/>
            <a:ext cx="129533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예측값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36D794-CC8F-4C94-A4F4-522FB7843E01}"/>
              </a:ext>
            </a:extLst>
          </p:cNvPr>
          <p:cNvSpPr txBox="1"/>
          <p:nvPr/>
        </p:nvSpPr>
        <p:spPr>
          <a:xfrm>
            <a:off x="7185215" y="4332121"/>
            <a:ext cx="1378262" cy="738664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ko-KR" altLang="en-US" sz="1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접안 완료 후</a:t>
            </a:r>
            <a:r>
              <a:rPr lang="en-US" altLang="ko-KR" sz="1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algn="ctr"/>
            <a:r>
              <a:rPr lang="ko-KR" altLang="en-US" sz="1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차량 하역까지 </a:t>
            </a:r>
            <a:endParaRPr lang="en-US" altLang="ko-KR" sz="14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걸리는 시간</a:t>
            </a:r>
            <a:endParaRPr lang="en-US" altLang="ko-KR" sz="14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9D66121-DC30-4BB3-9D28-A26AE03E2F60}"/>
              </a:ext>
            </a:extLst>
          </p:cNvPr>
          <p:cNvCxnSpPr>
            <a:cxnSpLocks/>
          </p:cNvCxnSpPr>
          <p:nvPr/>
        </p:nvCxnSpPr>
        <p:spPr>
          <a:xfrm>
            <a:off x="7336496" y="4337531"/>
            <a:ext cx="1140130" cy="85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170317D-79B4-4E36-8A92-B4706AEBB5BF}"/>
              </a:ext>
            </a:extLst>
          </p:cNvPr>
          <p:cNvSpPr txBox="1"/>
          <p:nvPr/>
        </p:nvSpPr>
        <p:spPr>
          <a:xfrm>
            <a:off x="8587905" y="3941679"/>
            <a:ext cx="129533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알고리즘</a:t>
            </a:r>
            <a:endParaRPr lang="en-US" altLang="ko-KR" sz="2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F74159-FBC4-45CA-AE6D-663F41382EF0}"/>
              </a:ext>
            </a:extLst>
          </p:cNvPr>
          <p:cNvSpPr txBox="1"/>
          <p:nvPr/>
        </p:nvSpPr>
        <p:spPr>
          <a:xfrm>
            <a:off x="8514228" y="4358822"/>
            <a:ext cx="1378262" cy="307777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en-US" altLang="ko-KR" sz="1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Co-train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3FB2697-E9E3-43A5-944F-94ED6AA19E31}"/>
              </a:ext>
            </a:extLst>
          </p:cNvPr>
          <p:cNvCxnSpPr>
            <a:cxnSpLocks/>
          </p:cNvCxnSpPr>
          <p:nvPr/>
        </p:nvCxnSpPr>
        <p:spPr>
          <a:xfrm>
            <a:off x="8665509" y="4349041"/>
            <a:ext cx="1140130" cy="85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:a16="http://schemas.microsoft.com/office/drawing/2014/main" id="{6338CF49-F711-4F2A-92AC-5432B395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4425" y="5734169"/>
            <a:ext cx="1735816" cy="776357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56E84A-3C98-45BB-83D5-BE80B9033C07}"/>
              </a:ext>
            </a:extLst>
          </p:cNvPr>
          <p:cNvGrpSpPr/>
          <p:nvPr/>
        </p:nvGrpSpPr>
        <p:grpSpPr>
          <a:xfrm>
            <a:off x="371474" y="241865"/>
            <a:ext cx="6598286" cy="989653"/>
            <a:chOff x="438150" y="166926"/>
            <a:chExt cx="5657850" cy="98965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615A06-9AA6-4B35-8430-FF0A8569E900}"/>
                </a:ext>
              </a:extLst>
            </p:cNvPr>
            <p:cNvSpPr/>
            <p:nvPr/>
          </p:nvSpPr>
          <p:spPr>
            <a:xfrm>
              <a:off x="438150" y="276225"/>
              <a:ext cx="5657850" cy="7715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B7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9D6385-B359-47A9-A2C3-69A80AC789DF}"/>
                </a:ext>
              </a:extLst>
            </p:cNvPr>
            <p:cNvSpPr/>
            <p:nvPr/>
          </p:nvSpPr>
          <p:spPr>
            <a:xfrm>
              <a:off x="685485" y="166926"/>
              <a:ext cx="5163179" cy="989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구현 내용 </a:t>
              </a:r>
              <a:r>
                <a:rPr lang="en-US" altLang="ko-KR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: </a:t>
              </a:r>
              <a:r>
                <a:rPr lang="ko-KR" altLang="en-US" sz="360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업무 효율 예측 모델</a:t>
              </a:r>
              <a:endPara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498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405</Words>
  <Application>Microsoft Office PowerPoint</Application>
  <PresentationFormat>와이드스크린</PresentationFormat>
  <Paragraphs>134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배달의민족 한나체 Air</vt:lpstr>
      <vt:lpstr>배달의민족 한나체 Pro</vt:lpstr>
      <vt:lpstr>Arial</vt:lpstr>
      <vt:lpstr>Arial Rounded MT Bold</vt:lpstr>
      <vt:lpstr>Baskerville Old Face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 호준</dc:creator>
  <cp:lastModifiedBy>문 호준</cp:lastModifiedBy>
  <cp:revision>6</cp:revision>
  <dcterms:created xsi:type="dcterms:W3CDTF">2021-08-07T10:14:58Z</dcterms:created>
  <dcterms:modified xsi:type="dcterms:W3CDTF">2021-08-08T09:39:04Z</dcterms:modified>
</cp:coreProperties>
</file>